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93" r:id="rId2"/>
    <p:sldId id="289" r:id="rId3"/>
    <p:sldId id="281" r:id="rId4"/>
    <p:sldId id="257" r:id="rId5"/>
    <p:sldId id="267" r:id="rId6"/>
    <p:sldId id="285" r:id="rId7"/>
    <p:sldId id="294" r:id="rId8"/>
    <p:sldId id="279" r:id="rId9"/>
    <p:sldId id="303" r:id="rId10"/>
    <p:sldId id="256" r:id="rId11"/>
    <p:sldId id="288" r:id="rId12"/>
    <p:sldId id="259" r:id="rId13"/>
    <p:sldId id="296" r:id="rId14"/>
    <p:sldId id="270" r:id="rId15"/>
    <p:sldId id="271" r:id="rId16"/>
    <p:sldId id="297" r:id="rId17"/>
    <p:sldId id="276" r:id="rId18"/>
    <p:sldId id="273" r:id="rId19"/>
    <p:sldId id="262" r:id="rId20"/>
    <p:sldId id="265" r:id="rId21"/>
    <p:sldId id="298" r:id="rId22"/>
    <p:sldId id="263" r:id="rId23"/>
    <p:sldId id="278" r:id="rId24"/>
    <p:sldId id="280" r:id="rId25"/>
    <p:sldId id="299" r:id="rId26"/>
    <p:sldId id="260" r:id="rId27"/>
    <p:sldId id="300" r:id="rId28"/>
    <p:sldId id="261" r:id="rId29"/>
    <p:sldId id="295" r:id="rId30"/>
    <p:sldId id="292" r:id="rId31"/>
    <p:sldId id="302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840"/>
    <a:srgbClr val="56656B"/>
    <a:srgbClr val="DCD3D8"/>
    <a:srgbClr val="B6C649"/>
    <a:srgbClr val="FFFFFF"/>
    <a:srgbClr val="223842"/>
    <a:srgbClr val="BFB6BF"/>
    <a:srgbClr val="223841"/>
    <a:srgbClr val="DBD7D8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2394"/>
  </p:normalViewPr>
  <p:slideViewPr>
    <p:cSldViewPr snapToGrid="0" snapToObjects="1">
      <p:cViewPr>
        <p:scale>
          <a:sx n="110" d="100"/>
          <a:sy n="110" d="100"/>
        </p:scale>
        <p:origin x="72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9D040D-D472-564B-803C-1ECF1CD21A4F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F4ACBF7-93D9-B74B-8DF2-3358B1A05189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131 Submissões</a:t>
          </a:r>
        </a:p>
      </dgm:t>
    </dgm:pt>
    <dgm:pt modelId="{DCE33309-6589-6048-9A09-7067EFDF05AF}" type="parTrans" cxnId="{396EC047-07AA-5E43-A106-3AC16A40CAA5}">
      <dgm:prSet/>
      <dgm:spPr/>
      <dgm:t>
        <a:bodyPr/>
        <a:lstStyle/>
        <a:p>
          <a:endParaRPr lang="pt-BR"/>
        </a:p>
      </dgm:t>
    </dgm:pt>
    <dgm:pt modelId="{C2F63487-2D41-2A4F-B4EE-2A0B655141B7}" type="sibTrans" cxnId="{396EC047-07AA-5E43-A106-3AC16A40CAA5}">
      <dgm:prSet/>
      <dgm:spPr>
        <a:ln>
          <a:solidFill>
            <a:srgbClr val="223840"/>
          </a:solidFill>
        </a:ln>
      </dgm:spPr>
      <dgm:t>
        <a:bodyPr/>
        <a:lstStyle/>
        <a:p>
          <a:endParaRPr lang="pt-BR"/>
        </a:p>
      </dgm:t>
    </dgm:pt>
    <dgm:pt modelId="{2A7F94AB-417C-884E-B9B5-0FCA5942F60E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5 </a:t>
          </a:r>
          <a:r>
            <a:rPr lang="pt-BR" dirty="0" err="1">
              <a:solidFill>
                <a:srgbClr val="223840"/>
              </a:solidFill>
            </a:rPr>
            <a:t>AutoMLs</a:t>
          </a:r>
          <a:endParaRPr lang="pt-BR" dirty="0">
            <a:solidFill>
              <a:srgbClr val="223840"/>
            </a:solidFill>
          </a:endParaRPr>
        </a:p>
      </dgm:t>
    </dgm:pt>
    <dgm:pt modelId="{F3EE92E5-7473-BE40-A5F5-21FD35516732}" type="parTrans" cxnId="{4F40BA82-F5E9-1E44-8054-35B3E86FF948}">
      <dgm:prSet/>
      <dgm:spPr/>
      <dgm:t>
        <a:bodyPr/>
        <a:lstStyle/>
        <a:p>
          <a:endParaRPr lang="pt-BR"/>
        </a:p>
      </dgm:t>
    </dgm:pt>
    <dgm:pt modelId="{0D1BD747-C3D3-7D4C-98CB-489B12BDDD53}" type="sibTrans" cxnId="{4F40BA82-F5E9-1E44-8054-35B3E86FF948}">
      <dgm:prSet/>
      <dgm:spPr/>
      <dgm:t>
        <a:bodyPr/>
        <a:lstStyle/>
        <a:p>
          <a:endParaRPr lang="pt-BR"/>
        </a:p>
      </dgm:t>
    </dgm:pt>
    <dgm:pt modelId="{9A18C36B-06BF-3140-B25F-1A8261327B29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4 Métodos de Ensembles</a:t>
          </a:r>
        </a:p>
      </dgm:t>
    </dgm:pt>
    <dgm:pt modelId="{60A59FB0-FEF5-4D46-A1C5-6CEACEAD0394}" type="parTrans" cxnId="{0B683BFF-6B6E-4140-9322-8CA9A0BE6C1A}">
      <dgm:prSet/>
      <dgm:spPr/>
      <dgm:t>
        <a:bodyPr/>
        <a:lstStyle/>
        <a:p>
          <a:endParaRPr lang="pt-BR"/>
        </a:p>
      </dgm:t>
    </dgm:pt>
    <dgm:pt modelId="{D38D976E-4B60-814D-A2C8-1FF03242595B}" type="sibTrans" cxnId="{0B683BFF-6B6E-4140-9322-8CA9A0BE6C1A}">
      <dgm:prSet/>
      <dgm:spPr/>
      <dgm:t>
        <a:bodyPr/>
        <a:lstStyle/>
        <a:p>
          <a:endParaRPr lang="pt-BR"/>
        </a:p>
      </dgm:t>
    </dgm:pt>
    <dgm:pt modelId="{19A3616C-1775-924B-A141-0521A943E26B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53 Notebooks</a:t>
          </a:r>
        </a:p>
      </dgm:t>
    </dgm:pt>
    <dgm:pt modelId="{DB9E1A20-2591-984E-9EE5-31D619073F15}" type="parTrans" cxnId="{55C0228F-75FD-B340-9A01-6608FF6BC7D5}">
      <dgm:prSet/>
      <dgm:spPr/>
      <dgm:t>
        <a:bodyPr/>
        <a:lstStyle/>
        <a:p>
          <a:endParaRPr lang="pt-BR"/>
        </a:p>
      </dgm:t>
    </dgm:pt>
    <dgm:pt modelId="{F9660761-3568-5C41-82FF-D101BDDB35C2}" type="sibTrans" cxnId="{55C0228F-75FD-B340-9A01-6608FF6BC7D5}">
      <dgm:prSet/>
      <dgm:spPr/>
      <dgm:t>
        <a:bodyPr/>
        <a:lstStyle/>
        <a:p>
          <a:endParaRPr lang="pt-BR"/>
        </a:p>
      </dgm:t>
    </dgm:pt>
    <dgm:pt modelId="{7E467AD1-F042-C54C-9070-832F7765DB88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7 Modelos</a:t>
          </a:r>
        </a:p>
      </dgm:t>
    </dgm:pt>
    <dgm:pt modelId="{833B9FA1-BC5C-6144-9207-63480FD9F5E0}" type="parTrans" cxnId="{28C068B3-BA7B-E04C-BB0E-735127A2D761}">
      <dgm:prSet/>
      <dgm:spPr/>
      <dgm:t>
        <a:bodyPr/>
        <a:lstStyle/>
        <a:p>
          <a:endParaRPr lang="pt-BR"/>
        </a:p>
      </dgm:t>
    </dgm:pt>
    <dgm:pt modelId="{DAF12FBE-6860-EF4C-986E-796790AB584C}" type="sibTrans" cxnId="{28C068B3-BA7B-E04C-BB0E-735127A2D761}">
      <dgm:prSet/>
      <dgm:spPr/>
      <dgm:t>
        <a:bodyPr/>
        <a:lstStyle/>
        <a:p>
          <a:endParaRPr lang="pt-BR"/>
        </a:p>
      </dgm:t>
    </dgm:pt>
    <dgm:pt modelId="{138384CF-7685-CE40-B0EC-DD1D228652CB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14 Notebooks para sub</a:t>
          </a:r>
        </a:p>
      </dgm:t>
    </dgm:pt>
    <dgm:pt modelId="{0307D04F-31C7-4241-9031-B59762DE4870}" type="parTrans" cxnId="{43294110-91BF-F744-A496-66AD22B47758}">
      <dgm:prSet/>
      <dgm:spPr/>
      <dgm:t>
        <a:bodyPr/>
        <a:lstStyle/>
        <a:p>
          <a:endParaRPr lang="pt-BR"/>
        </a:p>
      </dgm:t>
    </dgm:pt>
    <dgm:pt modelId="{94DA929F-07BF-7B48-971D-253686306BC4}" type="sibTrans" cxnId="{43294110-91BF-F744-A496-66AD22B47758}">
      <dgm:prSet/>
      <dgm:spPr/>
      <dgm:t>
        <a:bodyPr/>
        <a:lstStyle/>
        <a:p>
          <a:endParaRPr lang="pt-BR"/>
        </a:p>
      </dgm:t>
    </dgm:pt>
    <dgm:pt modelId="{0EA68313-3C9B-F541-A1FF-64F98005B0C2}" type="pres">
      <dgm:prSet presAssocID="{729D040D-D472-564B-803C-1ECF1CD21A4F}" presName="Name0" presStyleCnt="0">
        <dgm:presLayoutVars>
          <dgm:chMax val="7"/>
          <dgm:chPref val="7"/>
          <dgm:dir/>
        </dgm:presLayoutVars>
      </dgm:prSet>
      <dgm:spPr/>
    </dgm:pt>
    <dgm:pt modelId="{B4FA47BB-2246-0E41-9B79-54962D5675B7}" type="pres">
      <dgm:prSet presAssocID="{729D040D-D472-564B-803C-1ECF1CD21A4F}" presName="Name1" presStyleCnt="0"/>
      <dgm:spPr/>
    </dgm:pt>
    <dgm:pt modelId="{0D494BA9-D224-8E47-AAB7-875A282FFA33}" type="pres">
      <dgm:prSet presAssocID="{729D040D-D472-564B-803C-1ECF1CD21A4F}" presName="cycle" presStyleCnt="0"/>
      <dgm:spPr/>
    </dgm:pt>
    <dgm:pt modelId="{D6D44F4F-DE11-8C4B-9B71-EC616CA5F1D0}" type="pres">
      <dgm:prSet presAssocID="{729D040D-D472-564B-803C-1ECF1CD21A4F}" presName="srcNode" presStyleLbl="node1" presStyleIdx="0" presStyleCnt="6"/>
      <dgm:spPr/>
    </dgm:pt>
    <dgm:pt modelId="{ABA99B67-2962-8A40-AD63-6F8C16EE3E46}" type="pres">
      <dgm:prSet presAssocID="{729D040D-D472-564B-803C-1ECF1CD21A4F}" presName="conn" presStyleLbl="parChTrans1D2" presStyleIdx="0" presStyleCnt="1"/>
      <dgm:spPr/>
    </dgm:pt>
    <dgm:pt modelId="{24DE9020-B5CC-0348-B589-6C9918370420}" type="pres">
      <dgm:prSet presAssocID="{729D040D-D472-564B-803C-1ECF1CD21A4F}" presName="extraNode" presStyleLbl="node1" presStyleIdx="0" presStyleCnt="6"/>
      <dgm:spPr/>
    </dgm:pt>
    <dgm:pt modelId="{0DCF1C24-F95E-CB4D-AA44-51E7BE933A6D}" type="pres">
      <dgm:prSet presAssocID="{729D040D-D472-564B-803C-1ECF1CD21A4F}" presName="dstNode" presStyleLbl="node1" presStyleIdx="0" presStyleCnt="6"/>
      <dgm:spPr/>
    </dgm:pt>
    <dgm:pt modelId="{FA3758B4-F6C9-D548-B779-E2BFCC45316B}" type="pres">
      <dgm:prSet presAssocID="{DF4ACBF7-93D9-B74B-8DF2-3358B1A05189}" presName="text_1" presStyleLbl="node1" presStyleIdx="0" presStyleCnt="6">
        <dgm:presLayoutVars>
          <dgm:bulletEnabled val="1"/>
        </dgm:presLayoutVars>
      </dgm:prSet>
      <dgm:spPr/>
    </dgm:pt>
    <dgm:pt modelId="{9C3459EF-02CD-2F4E-A752-1B9CEDC53BF0}" type="pres">
      <dgm:prSet presAssocID="{DF4ACBF7-93D9-B74B-8DF2-3358B1A05189}" presName="accent_1" presStyleCnt="0"/>
      <dgm:spPr/>
    </dgm:pt>
    <dgm:pt modelId="{472E8ADF-4FF3-C94D-933D-E3EB55FD2304}" type="pres">
      <dgm:prSet presAssocID="{DF4ACBF7-93D9-B74B-8DF2-3358B1A05189}" presName="accentRepeatNode" presStyleLbl="solidFgAcc1" presStyleIdx="0" presStyleCnt="6"/>
      <dgm:spPr>
        <a:ln>
          <a:solidFill>
            <a:srgbClr val="223840"/>
          </a:solidFill>
        </a:ln>
      </dgm:spPr>
    </dgm:pt>
    <dgm:pt modelId="{42BA3B1E-D366-D04D-83C9-4CDC2304D2C5}" type="pres">
      <dgm:prSet presAssocID="{19A3616C-1775-924B-A141-0521A943E26B}" presName="text_2" presStyleLbl="node1" presStyleIdx="1" presStyleCnt="6">
        <dgm:presLayoutVars>
          <dgm:bulletEnabled val="1"/>
        </dgm:presLayoutVars>
      </dgm:prSet>
      <dgm:spPr/>
    </dgm:pt>
    <dgm:pt modelId="{42243A9B-93C4-4A4E-AE35-5C2C869D6E05}" type="pres">
      <dgm:prSet presAssocID="{19A3616C-1775-924B-A141-0521A943E26B}" presName="accent_2" presStyleCnt="0"/>
      <dgm:spPr/>
    </dgm:pt>
    <dgm:pt modelId="{10E123E2-FF64-074B-829C-8DB5EA45DA2D}" type="pres">
      <dgm:prSet presAssocID="{19A3616C-1775-924B-A141-0521A943E26B}" presName="accentRepeatNode" presStyleLbl="solidFgAcc1" presStyleIdx="1" presStyleCnt="6"/>
      <dgm:spPr>
        <a:ln>
          <a:solidFill>
            <a:srgbClr val="223840"/>
          </a:solidFill>
        </a:ln>
      </dgm:spPr>
    </dgm:pt>
    <dgm:pt modelId="{CB241EA4-22C8-4B48-B0FF-2B54B39F88A9}" type="pres">
      <dgm:prSet presAssocID="{7E467AD1-F042-C54C-9070-832F7765DB88}" presName="text_3" presStyleLbl="node1" presStyleIdx="2" presStyleCnt="6">
        <dgm:presLayoutVars>
          <dgm:bulletEnabled val="1"/>
        </dgm:presLayoutVars>
      </dgm:prSet>
      <dgm:spPr/>
    </dgm:pt>
    <dgm:pt modelId="{075E894A-2FA2-D14D-93E6-5D27A12646DC}" type="pres">
      <dgm:prSet presAssocID="{7E467AD1-F042-C54C-9070-832F7765DB88}" presName="accent_3" presStyleCnt="0"/>
      <dgm:spPr/>
    </dgm:pt>
    <dgm:pt modelId="{6B3CD5DF-6089-BC42-AE07-243E16CA1814}" type="pres">
      <dgm:prSet presAssocID="{7E467AD1-F042-C54C-9070-832F7765DB88}" presName="accentRepeatNode" presStyleLbl="solidFgAcc1" presStyleIdx="2" presStyleCnt="6"/>
      <dgm:spPr>
        <a:ln>
          <a:solidFill>
            <a:srgbClr val="223840"/>
          </a:solidFill>
        </a:ln>
      </dgm:spPr>
    </dgm:pt>
    <dgm:pt modelId="{23DE9EDC-4FA4-944E-A8F9-0458387D6710}" type="pres">
      <dgm:prSet presAssocID="{2A7F94AB-417C-884E-B9B5-0FCA5942F60E}" presName="text_4" presStyleLbl="node1" presStyleIdx="3" presStyleCnt="6">
        <dgm:presLayoutVars>
          <dgm:bulletEnabled val="1"/>
        </dgm:presLayoutVars>
      </dgm:prSet>
      <dgm:spPr/>
    </dgm:pt>
    <dgm:pt modelId="{CD90E357-EC10-4349-BE3F-B7DEBB152EC8}" type="pres">
      <dgm:prSet presAssocID="{2A7F94AB-417C-884E-B9B5-0FCA5942F60E}" presName="accent_4" presStyleCnt="0"/>
      <dgm:spPr/>
    </dgm:pt>
    <dgm:pt modelId="{8B96FDC1-FFF6-4E46-BFDE-1CF3AEACB90E}" type="pres">
      <dgm:prSet presAssocID="{2A7F94AB-417C-884E-B9B5-0FCA5942F60E}" presName="accentRepeatNode" presStyleLbl="solidFgAcc1" presStyleIdx="3" presStyleCnt="6"/>
      <dgm:spPr>
        <a:ln>
          <a:solidFill>
            <a:srgbClr val="223840"/>
          </a:solidFill>
        </a:ln>
      </dgm:spPr>
    </dgm:pt>
    <dgm:pt modelId="{EE54223F-D6D2-394D-9486-D2E63BB89743}" type="pres">
      <dgm:prSet presAssocID="{9A18C36B-06BF-3140-B25F-1A8261327B29}" presName="text_5" presStyleLbl="node1" presStyleIdx="4" presStyleCnt="6">
        <dgm:presLayoutVars>
          <dgm:bulletEnabled val="1"/>
        </dgm:presLayoutVars>
      </dgm:prSet>
      <dgm:spPr/>
    </dgm:pt>
    <dgm:pt modelId="{4E8C9869-1B30-E047-AFE3-DF187EB54EC2}" type="pres">
      <dgm:prSet presAssocID="{9A18C36B-06BF-3140-B25F-1A8261327B29}" presName="accent_5" presStyleCnt="0"/>
      <dgm:spPr/>
    </dgm:pt>
    <dgm:pt modelId="{1B3CBDF0-E18D-1E4D-9D9B-26E19C84F72B}" type="pres">
      <dgm:prSet presAssocID="{9A18C36B-06BF-3140-B25F-1A8261327B29}" presName="accentRepeatNode" presStyleLbl="solidFgAcc1" presStyleIdx="4" presStyleCnt="6"/>
      <dgm:spPr>
        <a:ln>
          <a:solidFill>
            <a:srgbClr val="223840"/>
          </a:solidFill>
        </a:ln>
      </dgm:spPr>
    </dgm:pt>
    <dgm:pt modelId="{B1E08440-BB3F-184A-9345-D655C041A130}" type="pres">
      <dgm:prSet presAssocID="{138384CF-7685-CE40-B0EC-DD1D228652CB}" presName="text_6" presStyleLbl="node1" presStyleIdx="5" presStyleCnt="6">
        <dgm:presLayoutVars>
          <dgm:bulletEnabled val="1"/>
        </dgm:presLayoutVars>
      </dgm:prSet>
      <dgm:spPr/>
    </dgm:pt>
    <dgm:pt modelId="{84A9ADC4-8890-7D49-9248-02017C7EF3CB}" type="pres">
      <dgm:prSet presAssocID="{138384CF-7685-CE40-B0EC-DD1D228652CB}" presName="accent_6" presStyleCnt="0"/>
      <dgm:spPr/>
    </dgm:pt>
    <dgm:pt modelId="{DDF2DC3F-67B1-2647-9E84-028E6EB54EDF}" type="pres">
      <dgm:prSet presAssocID="{138384CF-7685-CE40-B0EC-DD1D228652CB}" presName="accentRepeatNode" presStyleLbl="solidFgAcc1" presStyleIdx="5" presStyleCnt="6"/>
      <dgm:spPr>
        <a:ln>
          <a:solidFill>
            <a:srgbClr val="223840"/>
          </a:solidFill>
        </a:ln>
      </dgm:spPr>
    </dgm:pt>
  </dgm:ptLst>
  <dgm:cxnLst>
    <dgm:cxn modelId="{43294110-91BF-F744-A496-66AD22B47758}" srcId="{729D040D-D472-564B-803C-1ECF1CD21A4F}" destId="{138384CF-7685-CE40-B0EC-DD1D228652CB}" srcOrd="5" destOrd="0" parTransId="{0307D04F-31C7-4241-9031-B59762DE4870}" sibTransId="{94DA929F-07BF-7B48-971D-253686306BC4}"/>
    <dgm:cxn modelId="{83F8603D-EAF7-644E-AA0B-804FE81B172A}" type="presOf" srcId="{9A18C36B-06BF-3140-B25F-1A8261327B29}" destId="{EE54223F-D6D2-394D-9486-D2E63BB89743}" srcOrd="0" destOrd="0" presId="urn:microsoft.com/office/officeart/2008/layout/VerticalCurvedList"/>
    <dgm:cxn modelId="{AAC11740-0D02-454E-8092-5300770FACCE}" type="presOf" srcId="{7E467AD1-F042-C54C-9070-832F7765DB88}" destId="{CB241EA4-22C8-4B48-B0FF-2B54B39F88A9}" srcOrd="0" destOrd="0" presId="urn:microsoft.com/office/officeart/2008/layout/VerticalCurvedList"/>
    <dgm:cxn modelId="{396EC047-07AA-5E43-A106-3AC16A40CAA5}" srcId="{729D040D-D472-564B-803C-1ECF1CD21A4F}" destId="{DF4ACBF7-93D9-B74B-8DF2-3358B1A05189}" srcOrd="0" destOrd="0" parTransId="{DCE33309-6589-6048-9A09-7067EFDF05AF}" sibTransId="{C2F63487-2D41-2A4F-B4EE-2A0B655141B7}"/>
    <dgm:cxn modelId="{4F40BA82-F5E9-1E44-8054-35B3E86FF948}" srcId="{729D040D-D472-564B-803C-1ECF1CD21A4F}" destId="{2A7F94AB-417C-884E-B9B5-0FCA5942F60E}" srcOrd="3" destOrd="0" parTransId="{F3EE92E5-7473-BE40-A5F5-21FD35516732}" sibTransId="{0D1BD747-C3D3-7D4C-98CB-489B12BDDD53}"/>
    <dgm:cxn modelId="{55C0228F-75FD-B340-9A01-6608FF6BC7D5}" srcId="{729D040D-D472-564B-803C-1ECF1CD21A4F}" destId="{19A3616C-1775-924B-A141-0521A943E26B}" srcOrd="1" destOrd="0" parTransId="{DB9E1A20-2591-984E-9EE5-31D619073F15}" sibTransId="{F9660761-3568-5C41-82FF-D101BDDB35C2}"/>
    <dgm:cxn modelId="{0A9D4F99-93D5-9F4E-B005-D9D60E47FCA1}" type="presOf" srcId="{138384CF-7685-CE40-B0EC-DD1D228652CB}" destId="{B1E08440-BB3F-184A-9345-D655C041A130}" srcOrd="0" destOrd="0" presId="urn:microsoft.com/office/officeart/2008/layout/VerticalCurvedList"/>
    <dgm:cxn modelId="{28C068B3-BA7B-E04C-BB0E-735127A2D761}" srcId="{729D040D-D472-564B-803C-1ECF1CD21A4F}" destId="{7E467AD1-F042-C54C-9070-832F7765DB88}" srcOrd="2" destOrd="0" parTransId="{833B9FA1-BC5C-6144-9207-63480FD9F5E0}" sibTransId="{DAF12FBE-6860-EF4C-986E-796790AB584C}"/>
    <dgm:cxn modelId="{BE6B61DC-99EF-3345-ACEB-18D45882DC21}" type="presOf" srcId="{2A7F94AB-417C-884E-B9B5-0FCA5942F60E}" destId="{23DE9EDC-4FA4-944E-A8F9-0458387D6710}" srcOrd="0" destOrd="0" presId="urn:microsoft.com/office/officeart/2008/layout/VerticalCurvedList"/>
    <dgm:cxn modelId="{9F05A0E8-283E-CE4A-A306-36FE6BB2C872}" type="presOf" srcId="{C2F63487-2D41-2A4F-B4EE-2A0B655141B7}" destId="{ABA99B67-2962-8A40-AD63-6F8C16EE3E46}" srcOrd="0" destOrd="0" presId="urn:microsoft.com/office/officeart/2008/layout/VerticalCurvedList"/>
    <dgm:cxn modelId="{ACCCBDE9-D00F-3744-B817-D38ADFD71F8D}" type="presOf" srcId="{729D040D-D472-564B-803C-1ECF1CD21A4F}" destId="{0EA68313-3C9B-F541-A1FF-64F98005B0C2}" srcOrd="0" destOrd="0" presId="urn:microsoft.com/office/officeart/2008/layout/VerticalCurvedList"/>
    <dgm:cxn modelId="{EBB515F2-1478-C64B-80A4-DAD0C506F06C}" type="presOf" srcId="{DF4ACBF7-93D9-B74B-8DF2-3358B1A05189}" destId="{FA3758B4-F6C9-D548-B779-E2BFCC45316B}" srcOrd="0" destOrd="0" presId="urn:microsoft.com/office/officeart/2008/layout/VerticalCurvedList"/>
    <dgm:cxn modelId="{9869EFFD-F6B9-E24B-BB99-8730FFB760C3}" type="presOf" srcId="{19A3616C-1775-924B-A141-0521A943E26B}" destId="{42BA3B1E-D366-D04D-83C9-4CDC2304D2C5}" srcOrd="0" destOrd="0" presId="urn:microsoft.com/office/officeart/2008/layout/VerticalCurvedList"/>
    <dgm:cxn modelId="{0B683BFF-6B6E-4140-9322-8CA9A0BE6C1A}" srcId="{729D040D-D472-564B-803C-1ECF1CD21A4F}" destId="{9A18C36B-06BF-3140-B25F-1A8261327B29}" srcOrd="4" destOrd="0" parTransId="{60A59FB0-FEF5-4D46-A1C5-6CEACEAD0394}" sibTransId="{D38D976E-4B60-814D-A2C8-1FF03242595B}"/>
    <dgm:cxn modelId="{D3CA1E9D-F76D-BD46-88B4-F4C1E5BDA2E6}" type="presParOf" srcId="{0EA68313-3C9B-F541-A1FF-64F98005B0C2}" destId="{B4FA47BB-2246-0E41-9B79-54962D5675B7}" srcOrd="0" destOrd="0" presId="urn:microsoft.com/office/officeart/2008/layout/VerticalCurvedList"/>
    <dgm:cxn modelId="{FCE3A836-ECAE-FB4F-827B-2AA2063B2B60}" type="presParOf" srcId="{B4FA47BB-2246-0E41-9B79-54962D5675B7}" destId="{0D494BA9-D224-8E47-AAB7-875A282FFA33}" srcOrd="0" destOrd="0" presId="urn:microsoft.com/office/officeart/2008/layout/VerticalCurvedList"/>
    <dgm:cxn modelId="{5A9DDD0A-769C-514D-846A-F0379D4C4470}" type="presParOf" srcId="{0D494BA9-D224-8E47-AAB7-875A282FFA33}" destId="{D6D44F4F-DE11-8C4B-9B71-EC616CA5F1D0}" srcOrd="0" destOrd="0" presId="urn:microsoft.com/office/officeart/2008/layout/VerticalCurvedList"/>
    <dgm:cxn modelId="{EC60D9D2-2CEB-DD4C-8FF3-E6755EC39FC0}" type="presParOf" srcId="{0D494BA9-D224-8E47-AAB7-875A282FFA33}" destId="{ABA99B67-2962-8A40-AD63-6F8C16EE3E46}" srcOrd="1" destOrd="0" presId="urn:microsoft.com/office/officeart/2008/layout/VerticalCurvedList"/>
    <dgm:cxn modelId="{0FC97CD2-DF86-CC4C-94A6-0F511FC42618}" type="presParOf" srcId="{0D494BA9-D224-8E47-AAB7-875A282FFA33}" destId="{24DE9020-B5CC-0348-B589-6C9918370420}" srcOrd="2" destOrd="0" presId="urn:microsoft.com/office/officeart/2008/layout/VerticalCurvedList"/>
    <dgm:cxn modelId="{5189F7EC-E4BB-044E-9B4B-C9AF28C5B78C}" type="presParOf" srcId="{0D494BA9-D224-8E47-AAB7-875A282FFA33}" destId="{0DCF1C24-F95E-CB4D-AA44-51E7BE933A6D}" srcOrd="3" destOrd="0" presId="urn:microsoft.com/office/officeart/2008/layout/VerticalCurvedList"/>
    <dgm:cxn modelId="{E3F4B508-7D0C-6541-8409-DF416D8E1516}" type="presParOf" srcId="{B4FA47BB-2246-0E41-9B79-54962D5675B7}" destId="{FA3758B4-F6C9-D548-B779-E2BFCC45316B}" srcOrd="1" destOrd="0" presId="urn:microsoft.com/office/officeart/2008/layout/VerticalCurvedList"/>
    <dgm:cxn modelId="{CC473EAD-69FC-684B-A4EA-9E6BB718768B}" type="presParOf" srcId="{B4FA47BB-2246-0E41-9B79-54962D5675B7}" destId="{9C3459EF-02CD-2F4E-A752-1B9CEDC53BF0}" srcOrd="2" destOrd="0" presId="urn:microsoft.com/office/officeart/2008/layout/VerticalCurvedList"/>
    <dgm:cxn modelId="{8E3E2461-9B5E-6C43-971A-547CAAFC8D23}" type="presParOf" srcId="{9C3459EF-02CD-2F4E-A752-1B9CEDC53BF0}" destId="{472E8ADF-4FF3-C94D-933D-E3EB55FD2304}" srcOrd="0" destOrd="0" presId="urn:microsoft.com/office/officeart/2008/layout/VerticalCurvedList"/>
    <dgm:cxn modelId="{F737FCF2-5095-2940-8DC8-B51992870EF4}" type="presParOf" srcId="{B4FA47BB-2246-0E41-9B79-54962D5675B7}" destId="{42BA3B1E-D366-D04D-83C9-4CDC2304D2C5}" srcOrd="3" destOrd="0" presId="urn:microsoft.com/office/officeart/2008/layout/VerticalCurvedList"/>
    <dgm:cxn modelId="{1D49F0ED-13CF-0446-A7D6-081E7D062035}" type="presParOf" srcId="{B4FA47BB-2246-0E41-9B79-54962D5675B7}" destId="{42243A9B-93C4-4A4E-AE35-5C2C869D6E05}" srcOrd="4" destOrd="0" presId="urn:microsoft.com/office/officeart/2008/layout/VerticalCurvedList"/>
    <dgm:cxn modelId="{A5092100-9FDE-004C-93A4-F9B31075978B}" type="presParOf" srcId="{42243A9B-93C4-4A4E-AE35-5C2C869D6E05}" destId="{10E123E2-FF64-074B-829C-8DB5EA45DA2D}" srcOrd="0" destOrd="0" presId="urn:microsoft.com/office/officeart/2008/layout/VerticalCurvedList"/>
    <dgm:cxn modelId="{9A06847A-EBDF-0247-B992-09B0E9D0352B}" type="presParOf" srcId="{B4FA47BB-2246-0E41-9B79-54962D5675B7}" destId="{CB241EA4-22C8-4B48-B0FF-2B54B39F88A9}" srcOrd="5" destOrd="0" presId="urn:microsoft.com/office/officeart/2008/layout/VerticalCurvedList"/>
    <dgm:cxn modelId="{8A32BCD5-635A-1A4F-870A-413343B51F1F}" type="presParOf" srcId="{B4FA47BB-2246-0E41-9B79-54962D5675B7}" destId="{075E894A-2FA2-D14D-93E6-5D27A12646DC}" srcOrd="6" destOrd="0" presId="urn:microsoft.com/office/officeart/2008/layout/VerticalCurvedList"/>
    <dgm:cxn modelId="{524084FB-92E1-0B4C-826B-F4437E30A79F}" type="presParOf" srcId="{075E894A-2FA2-D14D-93E6-5D27A12646DC}" destId="{6B3CD5DF-6089-BC42-AE07-243E16CA1814}" srcOrd="0" destOrd="0" presId="urn:microsoft.com/office/officeart/2008/layout/VerticalCurvedList"/>
    <dgm:cxn modelId="{65DD95F0-A09A-9447-BB57-25AB933F28E1}" type="presParOf" srcId="{B4FA47BB-2246-0E41-9B79-54962D5675B7}" destId="{23DE9EDC-4FA4-944E-A8F9-0458387D6710}" srcOrd="7" destOrd="0" presId="urn:microsoft.com/office/officeart/2008/layout/VerticalCurvedList"/>
    <dgm:cxn modelId="{AF4E2F4D-3BCD-3544-8E06-3605EBD5CCD4}" type="presParOf" srcId="{B4FA47BB-2246-0E41-9B79-54962D5675B7}" destId="{CD90E357-EC10-4349-BE3F-B7DEBB152EC8}" srcOrd="8" destOrd="0" presId="urn:microsoft.com/office/officeart/2008/layout/VerticalCurvedList"/>
    <dgm:cxn modelId="{8D8A872C-8051-634B-A432-CA0EBFC8A8F6}" type="presParOf" srcId="{CD90E357-EC10-4349-BE3F-B7DEBB152EC8}" destId="{8B96FDC1-FFF6-4E46-BFDE-1CF3AEACB90E}" srcOrd="0" destOrd="0" presId="urn:microsoft.com/office/officeart/2008/layout/VerticalCurvedList"/>
    <dgm:cxn modelId="{EE8CBCCC-98A5-1944-B37E-D2C426691C0D}" type="presParOf" srcId="{B4FA47BB-2246-0E41-9B79-54962D5675B7}" destId="{EE54223F-D6D2-394D-9486-D2E63BB89743}" srcOrd="9" destOrd="0" presId="urn:microsoft.com/office/officeart/2008/layout/VerticalCurvedList"/>
    <dgm:cxn modelId="{B78888A4-FB55-AB4F-9146-48088F907DEC}" type="presParOf" srcId="{B4FA47BB-2246-0E41-9B79-54962D5675B7}" destId="{4E8C9869-1B30-E047-AFE3-DF187EB54EC2}" srcOrd="10" destOrd="0" presId="urn:microsoft.com/office/officeart/2008/layout/VerticalCurvedList"/>
    <dgm:cxn modelId="{1209FB0D-3B45-E746-A531-2AD6BD960FFC}" type="presParOf" srcId="{4E8C9869-1B30-E047-AFE3-DF187EB54EC2}" destId="{1B3CBDF0-E18D-1E4D-9D9B-26E19C84F72B}" srcOrd="0" destOrd="0" presId="urn:microsoft.com/office/officeart/2008/layout/VerticalCurvedList"/>
    <dgm:cxn modelId="{64C9C119-97B4-7940-ABF0-3FDD1FEAC04D}" type="presParOf" srcId="{B4FA47BB-2246-0E41-9B79-54962D5675B7}" destId="{B1E08440-BB3F-184A-9345-D655C041A130}" srcOrd="11" destOrd="0" presId="urn:microsoft.com/office/officeart/2008/layout/VerticalCurvedList"/>
    <dgm:cxn modelId="{247B06D7-D94B-4A4A-A0B9-C531CE7A3A07}" type="presParOf" srcId="{B4FA47BB-2246-0E41-9B79-54962D5675B7}" destId="{84A9ADC4-8890-7D49-9248-02017C7EF3CB}" srcOrd="12" destOrd="0" presId="urn:microsoft.com/office/officeart/2008/layout/VerticalCurvedList"/>
    <dgm:cxn modelId="{8DC2F929-59BF-734B-BB35-E7CAACA9E960}" type="presParOf" srcId="{84A9ADC4-8890-7D49-9248-02017C7EF3CB}" destId="{DDF2DC3F-67B1-2647-9E84-028E6EB54EDF}" srcOrd="0" destOrd="0" presId="urn:microsoft.com/office/officeart/2008/layout/VerticalCurvedList"/>
  </dgm:cxnLst>
  <dgm:bg>
    <a:noFill/>
  </dgm:bg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9D040D-D472-564B-803C-1ECF1CD21A4F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F4ACBF7-93D9-B74B-8DF2-3358B1A05189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131 Submissões</a:t>
          </a:r>
        </a:p>
      </dgm:t>
    </dgm:pt>
    <dgm:pt modelId="{DCE33309-6589-6048-9A09-7067EFDF05AF}" type="parTrans" cxnId="{396EC047-07AA-5E43-A106-3AC16A40CAA5}">
      <dgm:prSet/>
      <dgm:spPr/>
      <dgm:t>
        <a:bodyPr/>
        <a:lstStyle/>
        <a:p>
          <a:endParaRPr lang="pt-BR"/>
        </a:p>
      </dgm:t>
    </dgm:pt>
    <dgm:pt modelId="{C2F63487-2D41-2A4F-B4EE-2A0B655141B7}" type="sibTrans" cxnId="{396EC047-07AA-5E43-A106-3AC16A40CAA5}">
      <dgm:prSet/>
      <dgm:spPr>
        <a:ln>
          <a:solidFill>
            <a:srgbClr val="223840"/>
          </a:solidFill>
        </a:ln>
      </dgm:spPr>
      <dgm:t>
        <a:bodyPr/>
        <a:lstStyle/>
        <a:p>
          <a:endParaRPr lang="pt-BR"/>
        </a:p>
      </dgm:t>
    </dgm:pt>
    <dgm:pt modelId="{2A7F94AB-417C-884E-B9B5-0FCA5942F60E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5 </a:t>
          </a:r>
          <a:r>
            <a:rPr lang="pt-BR" dirty="0" err="1">
              <a:solidFill>
                <a:srgbClr val="223840"/>
              </a:solidFill>
            </a:rPr>
            <a:t>AutoMLs</a:t>
          </a:r>
          <a:endParaRPr lang="pt-BR" dirty="0">
            <a:solidFill>
              <a:srgbClr val="223840"/>
            </a:solidFill>
          </a:endParaRPr>
        </a:p>
      </dgm:t>
    </dgm:pt>
    <dgm:pt modelId="{F3EE92E5-7473-BE40-A5F5-21FD35516732}" type="parTrans" cxnId="{4F40BA82-F5E9-1E44-8054-35B3E86FF948}">
      <dgm:prSet/>
      <dgm:spPr/>
      <dgm:t>
        <a:bodyPr/>
        <a:lstStyle/>
        <a:p>
          <a:endParaRPr lang="pt-BR"/>
        </a:p>
      </dgm:t>
    </dgm:pt>
    <dgm:pt modelId="{0D1BD747-C3D3-7D4C-98CB-489B12BDDD53}" type="sibTrans" cxnId="{4F40BA82-F5E9-1E44-8054-35B3E86FF948}">
      <dgm:prSet/>
      <dgm:spPr/>
      <dgm:t>
        <a:bodyPr/>
        <a:lstStyle/>
        <a:p>
          <a:endParaRPr lang="pt-BR"/>
        </a:p>
      </dgm:t>
    </dgm:pt>
    <dgm:pt modelId="{9A18C36B-06BF-3140-B25F-1A8261327B29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4 Métodos de Ensembles</a:t>
          </a:r>
        </a:p>
      </dgm:t>
    </dgm:pt>
    <dgm:pt modelId="{60A59FB0-FEF5-4D46-A1C5-6CEACEAD0394}" type="parTrans" cxnId="{0B683BFF-6B6E-4140-9322-8CA9A0BE6C1A}">
      <dgm:prSet/>
      <dgm:spPr/>
      <dgm:t>
        <a:bodyPr/>
        <a:lstStyle/>
        <a:p>
          <a:endParaRPr lang="pt-BR"/>
        </a:p>
      </dgm:t>
    </dgm:pt>
    <dgm:pt modelId="{D38D976E-4B60-814D-A2C8-1FF03242595B}" type="sibTrans" cxnId="{0B683BFF-6B6E-4140-9322-8CA9A0BE6C1A}">
      <dgm:prSet/>
      <dgm:spPr/>
      <dgm:t>
        <a:bodyPr/>
        <a:lstStyle/>
        <a:p>
          <a:endParaRPr lang="pt-BR"/>
        </a:p>
      </dgm:t>
    </dgm:pt>
    <dgm:pt modelId="{19A3616C-1775-924B-A141-0521A943E26B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53 Notebooks</a:t>
          </a:r>
        </a:p>
      </dgm:t>
    </dgm:pt>
    <dgm:pt modelId="{DB9E1A20-2591-984E-9EE5-31D619073F15}" type="parTrans" cxnId="{55C0228F-75FD-B340-9A01-6608FF6BC7D5}">
      <dgm:prSet/>
      <dgm:spPr/>
      <dgm:t>
        <a:bodyPr/>
        <a:lstStyle/>
        <a:p>
          <a:endParaRPr lang="pt-BR"/>
        </a:p>
      </dgm:t>
    </dgm:pt>
    <dgm:pt modelId="{F9660761-3568-5C41-82FF-D101BDDB35C2}" type="sibTrans" cxnId="{55C0228F-75FD-B340-9A01-6608FF6BC7D5}">
      <dgm:prSet/>
      <dgm:spPr/>
      <dgm:t>
        <a:bodyPr/>
        <a:lstStyle/>
        <a:p>
          <a:endParaRPr lang="pt-BR"/>
        </a:p>
      </dgm:t>
    </dgm:pt>
    <dgm:pt modelId="{7E467AD1-F042-C54C-9070-832F7765DB88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7 Modelos</a:t>
          </a:r>
        </a:p>
      </dgm:t>
    </dgm:pt>
    <dgm:pt modelId="{833B9FA1-BC5C-6144-9207-63480FD9F5E0}" type="parTrans" cxnId="{28C068B3-BA7B-E04C-BB0E-735127A2D761}">
      <dgm:prSet/>
      <dgm:spPr/>
      <dgm:t>
        <a:bodyPr/>
        <a:lstStyle/>
        <a:p>
          <a:endParaRPr lang="pt-BR"/>
        </a:p>
      </dgm:t>
    </dgm:pt>
    <dgm:pt modelId="{DAF12FBE-6860-EF4C-986E-796790AB584C}" type="sibTrans" cxnId="{28C068B3-BA7B-E04C-BB0E-735127A2D761}">
      <dgm:prSet/>
      <dgm:spPr/>
      <dgm:t>
        <a:bodyPr/>
        <a:lstStyle/>
        <a:p>
          <a:endParaRPr lang="pt-BR"/>
        </a:p>
      </dgm:t>
    </dgm:pt>
    <dgm:pt modelId="{138384CF-7685-CE40-B0EC-DD1D228652CB}">
      <dgm:prSet phldrT="[Texto]"/>
      <dgm:spPr>
        <a:solidFill>
          <a:srgbClr val="56656B">
            <a:alpha val="30588"/>
          </a:srgbClr>
        </a:solidFill>
      </dgm:spPr>
      <dgm:t>
        <a:bodyPr/>
        <a:lstStyle/>
        <a:p>
          <a:r>
            <a:rPr lang="pt-BR" dirty="0">
              <a:solidFill>
                <a:srgbClr val="223840"/>
              </a:solidFill>
            </a:rPr>
            <a:t>14 Notebooks para sub</a:t>
          </a:r>
        </a:p>
      </dgm:t>
    </dgm:pt>
    <dgm:pt modelId="{0307D04F-31C7-4241-9031-B59762DE4870}" type="parTrans" cxnId="{43294110-91BF-F744-A496-66AD22B47758}">
      <dgm:prSet/>
      <dgm:spPr/>
      <dgm:t>
        <a:bodyPr/>
        <a:lstStyle/>
        <a:p>
          <a:endParaRPr lang="pt-BR"/>
        </a:p>
      </dgm:t>
    </dgm:pt>
    <dgm:pt modelId="{94DA929F-07BF-7B48-971D-253686306BC4}" type="sibTrans" cxnId="{43294110-91BF-F744-A496-66AD22B47758}">
      <dgm:prSet/>
      <dgm:spPr/>
      <dgm:t>
        <a:bodyPr/>
        <a:lstStyle/>
        <a:p>
          <a:endParaRPr lang="pt-BR"/>
        </a:p>
      </dgm:t>
    </dgm:pt>
    <dgm:pt modelId="{0EA68313-3C9B-F541-A1FF-64F98005B0C2}" type="pres">
      <dgm:prSet presAssocID="{729D040D-D472-564B-803C-1ECF1CD21A4F}" presName="Name0" presStyleCnt="0">
        <dgm:presLayoutVars>
          <dgm:chMax val="7"/>
          <dgm:chPref val="7"/>
          <dgm:dir/>
        </dgm:presLayoutVars>
      </dgm:prSet>
      <dgm:spPr/>
    </dgm:pt>
    <dgm:pt modelId="{B4FA47BB-2246-0E41-9B79-54962D5675B7}" type="pres">
      <dgm:prSet presAssocID="{729D040D-D472-564B-803C-1ECF1CD21A4F}" presName="Name1" presStyleCnt="0"/>
      <dgm:spPr/>
    </dgm:pt>
    <dgm:pt modelId="{0D494BA9-D224-8E47-AAB7-875A282FFA33}" type="pres">
      <dgm:prSet presAssocID="{729D040D-D472-564B-803C-1ECF1CD21A4F}" presName="cycle" presStyleCnt="0"/>
      <dgm:spPr/>
    </dgm:pt>
    <dgm:pt modelId="{D6D44F4F-DE11-8C4B-9B71-EC616CA5F1D0}" type="pres">
      <dgm:prSet presAssocID="{729D040D-D472-564B-803C-1ECF1CD21A4F}" presName="srcNode" presStyleLbl="node1" presStyleIdx="0" presStyleCnt="6"/>
      <dgm:spPr/>
    </dgm:pt>
    <dgm:pt modelId="{ABA99B67-2962-8A40-AD63-6F8C16EE3E46}" type="pres">
      <dgm:prSet presAssocID="{729D040D-D472-564B-803C-1ECF1CD21A4F}" presName="conn" presStyleLbl="parChTrans1D2" presStyleIdx="0" presStyleCnt="1"/>
      <dgm:spPr/>
    </dgm:pt>
    <dgm:pt modelId="{24DE9020-B5CC-0348-B589-6C9918370420}" type="pres">
      <dgm:prSet presAssocID="{729D040D-D472-564B-803C-1ECF1CD21A4F}" presName="extraNode" presStyleLbl="node1" presStyleIdx="0" presStyleCnt="6"/>
      <dgm:spPr/>
    </dgm:pt>
    <dgm:pt modelId="{0DCF1C24-F95E-CB4D-AA44-51E7BE933A6D}" type="pres">
      <dgm:prSet presAssocID="{729D040D-D472-564B-803C-1ECF1CD21A4F}" presName="dstNode" presStyleLbl="node1" presStyleIdx="0" presStyleCnt="6"/>
      <dgm:spPr/>
    </dgm:pt>
    <dgm:pt modelId="{FA3758B4-F6C9-D548-B779-E2BFCC45316B}" type="pres">
      <dgm:prSet presAssocID="{DF4ACBF7-93D9-B74B-8DF2-3358B1A05189}" presName="text_1" presStyleLbl="node1" presStyleIdx="0" presStyleCnt="6">
        <dgm:presLayoutVars>
          <dgm:bulletEnabled val="1"/>
        </dgm:presLayoutVars>
      </dgm:prSet>
      <dgm:spPr/>
    </dgm:pt>
    <dgm:pt modelId="{9C3459EF-02CD-2F4E-A752-1B9CEDC53BF0}" type="pres">
      <dgm:prSet presAssocID="{DF4ACBF7-93D9-B74B-8DF2-3358B1A05189}" presName="accent_1" presStyleCnt="0"/>
      <dgm:spPr/>
    </dgm:pt>
    <dgm:pt modelId="{472E8ADF-4FF3-C94D-933D-E3EB55FD2304}" type="pres">
      <dgm:prSet presAssocID="{DF4ACBF7-93D9-B74B-8DF2-3358B1A05189}" presName="accentRepeatNode" presStyleLbl="solidFgAcc1" presStyleIdx="0" presStyleCnt="6"/>
      <dgm:spPr>
        <a:ln>
          <a:solidFill>
            <a:srgbClr val="223840"/>
          </a:solidFill>
        </a:ln>
      </dgm:spPr>
    </dgm:pt>
    <dgm:pt modelId="{42BA3B1E-D366-D04D-83C9-4CDC2304D2C5}" type="pres">
      <dgm:prSet presAssocID="{19A3616C-1775-924B-A141-0521A943E26B}" presName="text_2" presStyleLbl="node1" presStyleIdx="1" presStyleCnt="6">
        <dgm:presLayoutVars>
          <dgm:bulletEnabled val="1"/>
        </dgm:presLayoutVars>
      </dgm:prSet>
      <dgm:spPr/>
    </dgm:pt>
    <dgm:pt modelId="{42243A9B-93C4-4A4E-AE35-5C2C869D6E05}" type="pres">
      <dgm:prSet presAssocID="{19A3616C-1775-924B-A141-0521A943E26B}" presName="accent_2" presStyleCnt="0"/>
      <dgm:spPr/>
    </dgm:pt>
    <dgm:pt modelId="{10E123E2-FF64-074B-829C-8DB5EA45DA2D}" type="pres">
      <dgm:prSet presAssocID="{19A3616C-1775-924B-A141-0521A943E26B}" presName="accentRepeatNode" presStyleLbl="solidFgAcc1" presStyleIdx="1" presStyleCnt="6"/>
      <dgm:spPr>
        <a:ln>
          <a:solidFill>
            <a:srgbClr val="223840"/>
          </a:solidFill>
        </a:ln>
      </dgm:spPr>
    </dgm:pt>
    <dgm:pt modelId="{CB241EA4-22C8-4B48-B0FF-2B54B39F88A9}" type="pres">
      <dgm:prSet presAssocID="{7E467AD1-F042-C54C-9070-832F7765DB88}" presName="text_3" presStyleLbl="node1" presStyleIdx="2" presStyleCnt="6">
        <dgm:presLayoutVars>
          <dgm:bulletEnabled val="1"/>
        </dgm:presLayoutVars>
      </dgm:prSet>
      <dgm:spPr/>
    </dgm:pt>
    <dgm:pt modelId="{075E894A-2FA2-D14D-93E6-5D27A12646DC}" type="pres">
      <dgm:prSet presAssocID="{7E467AD1-F042-C54C-9070-832F7765DB88}" presName="accent_3" presStyleCnt="0"/>
      <dgm:spPr/>
    </dgm:pt>
    <dgm:pt modelId="{6B3CD5DF-6089-BC42-AE07-243E16CA1814}" type="pres">
      <dgm:prSet presAssocID="{7E467AD1-F042-C54C-9070-832F7765DB88}" presName="accentRepeatNode" presStyleLbl="solidFgAcc1" presStyleIdx="2" presStyleCnt="6"/>
      <dgm:spPr>
        <a:ln>
          <a:solidFill>
            <a:srgbClr val="223840"/>
          </a:solidFill>
        </a:ln>
      </dgm:spPr>
    </dgm:pt>
    <dgm:pt modelId="{23DE9EDC-4FA4-944E-A8F9-0458387D6710}" type="pres">
      <dgm:prSet presAssocID="{2A7F94AB-417C-884E-B9B5-0FCA5942F60E}" presName="text_4" presStyleLbl="node1" presStyleIdx="3" presStyleCnt="6">
        <dgm:presLayoutVars>
          <dgm:bulletEnabled val="1"/>
        </dgm:presLayoutVars>
      </dgm:prSet>
      <dgm:spPr/>
    </dgm:pt>
    <dgm:pt modelId="{CD90E357-EC10-4349-BE3F-B7DEBB152EC8}" type="pres">
      <dgm:prSet presAssocID="{2A7F94AB-417C-884E-B9B5-0FCA5942F60E}" presName="accent_4" presStyleCnt="0"/>
      <dgm:spPr/>
    </dgm:pt>
    <dgm:pt modelId="{8B96FDC1-FFF6-4E46-BFDE-1CF3AEACB90E}" type="pres">
      <dgm:prSet presAssocID="{2A7F94AB-417C-884E-B9B5-0FCA5942F60E}" presName="accentRepeatNode" presStyleLbl="solidFgAcc1" presStyleIdx="3" presStyleCnt="6"/>
      <dgm:spPr>
        <a:ln>
          <a:solidFill>
            <a:srgbClr val="223840"/>
          </a:solidFill>
        </a:ln>
      </dgm:spPr>
    </dgm:pt>
    <dgm:pt modelId="{EE54223F-D6D2-394D-9486-D2E63BB89743}" type="pres">
      <dgm:prSet presAssocID="{9A18C36B-06BF-3140-B25F-1A8261327B29}" presName="text_5" presStyleLbl="node1" presStyleIdx="4" presStyleCnt="6">
        <dgm:presLayoutVars>
          <dgm:bulletEnabled val="1"/>
        </dgm:presLayoutVars>
      </dgm:prSet>
      <dgm:spPr/>
    </dgm:pt>
    <dgm:pt modelId="{4E8C9869-1B30-E047-AFE3-DF187EB54EC2}" type="pres">
      <dgm:prSet presAssocID="{9A18C36B-06BF-3140-B25F-1A8261327B29}" presName="accent_5" presStyleCnt="0"/>
      <dgm:spPr/>
    </dgm:pt>
    <dgm:pt modelId="{1B3CBDF0-E18D-1E4D-9D9B-26E19C84F72B}" type="pres">
      <dgm:prSet presAssocID="{9A18C36B-06BF-3140-B25F-1A8261327B29}" presName="accentRepeatNode" presStyleLbl="solidFgAcc1" presStyleIdx="4" presStyleCnt="6"/>
      <dgm:spPr>
        <a:ln>
          <a:solidFill>
            <a:srgbClr val="223840"/>
          </a:solidFill>
        </a:ln>
      </dgm:spPr>
    </dgm:pt>
    <dgm:pt modelId="{B1E08440-BB3F-184A-9345-D655C041A130}" type="pres">
      <dgm:prSet presAssocID="{138384CF-7685-CE40-B0EC-DD1D228652CB}" presName="text_6" presStyleLbl="node1" presStyleIdx="5" presStyleCnt="6">
        <dgm:presLayoutVars>
          <dgm:bulletEnabled val="1"/>
        </dgm:presLayoutVars>
      </dgm:prSet>
      <dgm:spPr/>
    </dgm:pt>
    <dgm:pt modelId="{84A9ADC4-8890-7D49-9248-02017C7EF3CB}" type="pres">
      <dgm:prSet presAssocID="{138384CF-7685-CE40-B0EC-DD1D228652CB}" presName="accent_6" presStyleCnt="0"/>
      <dgm:spPr/>
    </dgm:pt>
    <dgm:pt modelId="{DDF2DC3F-67B1-2647-9E84-028E6EB54EDF}" type="pres">
      <dgm:prSet presAssocID="{138384CF-7685-CE40-B0EC-DD1D228652CB}" presName="accentRepeatNode" presStyleLbl="solidFgAcc1" presStyleIdx="5" presStyleCnt="6"/>
      <dgm:spPr>
        <a:ln>
          <a:solidFill>
            <a:srgbClr val="223840"/>
          </a:solidFill>
        </a:ln>
      </dgm:spPr>
    </dgm:pt>
  </dgm:ptLst>
  <dgm:cxnLst>
    <dgm:cxn modelId="{43294110-91BF-F744-A496-66AD22B47758}" srcId="{729D040D-D472-564B-803C-1ECF1CD21A4F}" destId="{138384CF-7685-CE40-B0EC-DD1D228652CB}" srcOrd="5" destOrd="0" parTransId="{0307D04F-31C7-4241-9031-B59762DE4870}" sibTransId="{94DA929F-07BF-7B48-971D-253686306BC4}"/>
    <dgm:cxn modelId="{83F8603D-EAF7-644E-AA0B-804FE81B172A}" type="presOf" srcId="{9A18C36B-06BF-3140-B25F-1A8261327B29}" destId="{EE54223F-D6D2-394D-9486-D2E63BB89743}" srcOrd="0" destOrd="0" presId="urn:microsoft.com/office/officeart/2008/layout/VerticalCurvedList"/>
    <dgm:cxn modelId="{AAC11740-0D02-454E-8092-5300770FACCE}" type="presOf" srcId="{7E467AD1-F042-C54C-9070-832F7765DB88}" destId="{CB241EA4-22C8-4B48-B0FF-2B54B39F88A9}" srcOrd="0" destOrd="0" presId="urn:microsoft.com/office/officeart/2008/layout/VerticalCurvedList"/>
    <dgm:cxn modelId="{396EC047-07AA-5E43-A106-3AC16A40CAA5}" srcId="{729D040D-D472-564B-803C-1ECF1CD21A4F}" destId="{DF4ACBF7-93D9-B74B-8DF2-3358B1A05189}" srcOrd="0" destOrd="0" parTransId="{DCE33309-6589-6048-9A09-7067EFDF05AF}" sibTransId="{C2F63487-2D41-2A4F-B4EE-2A0B655141B7}"/>
    <dgm:cxn modelId="{4F40BA82-F5E9-1E44-8054-35B3E86FF948}" srcId="{729D040D-D472-564B-803C-1ECF1CD21A4F}" destId="{2A7F94AB-417C-884E-B9B5-0FCA5942F60E}" srcOrd="3" destOrd="0" parTransId="{F3EE92E5-7473-BE40-A5F5-21FD35516732}" sibTransId="{0D1BD747-C3D3-7D4C-98CB-489B12BDDD53}"/>
    <dgm:cxn modelId="{55C0228F-75FD-B340-9A01-6608FF6BC7D5}" srcId="{729D040D-D472-564B-803C-1ECF1CD21A4F}" destId="{19A3616C-1775-924B-A141-0521A943E26B}" srcOrd="1" destOrd="0" parTransId="{DB9E1A20-2591-984E-9EE5-31D619073F15}" sibTransId="{F9660761-3568-5C41-82FF-D101BDDB35C2}"/>
    <dgm:cxn modelId="{0A9D4F99-93D5-9F4E-B005-D9D60E47FCA1}" type="presOf" srcId="{138384CF-7685-CE40-B0EC-DD1D228652CB}" destId="{B1E08440-BB3F-184A-9345-D655C041A130}" srcOrd="0" destOrd="0" presId="urn:microsoft.com/office/officeart/2008/layout/VerticalCurvedList"/>
    <dgm:cxn modelId="{28C068B3-BA7B-E04C-BB0E-735127A2D761}" srcId="{729D040D-D472-564B-803C-1ECF1CD21A4F}" destId="{7E467AD1-F042-C54C-9070-832F7765DB88}" srcOrd="2" destOrd="0" parTransId="{833B9FA1-BC5C-6144-9207-63480FD9F5E0}" sibTransId="{DAF12FBE-6860-EF4C-986E-796790AB584C}"/>
    <dgm:cxn modelId="{BE6B61DC-99EF-3345-ACEB-18D45882DC21}" type="presOf" srcId="{2A7F94AB-417C-884E-B9B5-0FCA5942F60E}" destId="{23DE9EDC-4FA4-944E-A8F9-0458387D6710}" srcOrd="0" destOrd="0" presId="urn:microsoft.com/office/officeart/2008/layout/VerticalCurvedList"/>
    <dgm:cxn modelId="{9F05A0E8-283E-CE4A-A306-36FE6BB2C872}" type="presOf" srcId="{C2F63487-2D41-2A4F-B4EE-2A0B655141B7}" destId="{ABA99B67-2962-8A40-AD63-6F8C16EE3E46}" srcOrd="0" destOrd="0" presId="urn:microsoft.com/office/officeart/2008/layout/VerticalCurvedList"/>
    <dgm:cxn modelId="{ACCCBDE9-D00F-3744-B817-D38ADFD71F8D}" type="presOf" srcId="{729D040D-D472-564B-803C-1ECF1CD21A4F}" destId="{0EA68313-3C9B-F541-A1FF-64F98005B0C2}" srcOrd="0" destOrd="0" presId="urn:microsoft.com/office/officeart/2008/layout/VerticalCurvedList"/>
    <dgm:cxn modelId="{EBB515F2-1478-C64B-80A4-DAD0C506F06C}" type="presOf" srcId="{DF4ACBF7-93D9-B74B-8DF2-3358B1A05189}" destId="{FA3758B4-F6C9-D548-B779-E2BFCC45316B}" srcOrd="0" destOrd="0" presId="urn:microsoft.com/office/officeart/2008/layout/VerticalCurvedList"/>
    <dgm:cxn modelId="{9869EFFD-F6B9-E24B-BB99-8730FFB760C3}" type="presOf" srcId="{19A3616C-1775-924B-A141-0521A943E26B}" destId="{42BA3B1E-D366-D04D-83C9-4CDC2304D2C5}" srcOrd="0" destOrd="0" presId="urn:microsoft.com/office/officeart/2008/layout/VerticalCurvedList"/>
    <dgm:cxn modelId="{0B683BFF-6B6E-4140-9322-8CA9A0BE6C1A}" srcId="{729D040D-D472-564B-803C-1ECF1CD21A4F}" destId="{9A18C36B-06BF-3140-B25F-1A8261327B29}" srcOrd="4" destOrd="0" parTransId="{60A59FB0-FEF5-4D46-A1C5-6CEACEAD0394}" sibTransId="{D38D976E-4B60-814D-A2C8-1FF03242595B}"/>
    <dgm:cxn modelId="{D3CA1E9D-F76D-BD46-88B4-F4C1E5BDA2E6}" type="presParOf" srcId="{0EA68313-3C9B-F541-A1FF-64F98005B0C2}" destId="{B4FA47BB-2246-0E41-9B79-54962D5675B7}" srcOrd="0" destOrd="0" presId="urn:microsoft.com/office/officeart/2008/layout/VerticalCurvedList"/>
    <dgm:cxn modelId="{FCE3A836-ECAE-FB4F-827B-2AA2063B2B60}" type="presParOf" srcId="{B4FA47BB-2246-0E41-9B79-54962D5675B7}" destId="{0D494BA9-D224-8E47-AAB7-875A282FFA33}" srcOrd="0" destOrd="0" presId="urn:microsoft.com/office/officeart/2008/layout/VerticalCurvedList"/>
    <dgm:cxn modelId="{5A9DDD0A-769C-514D-846A-F0379D4C4470}" type="presParOf" srcId="{0D494BA9-D224-8E47-AAB7-875A282FFA33}" destId="{D6D44F4F-DE11-8C4B-9B71-EC616CA5F1D0}" srcOrd="0" destOrd="0" presId="urn:microsoft.com/office/officeart/2008/layout/VerticalCurvedList"/>
    <dgm:cxn modelId="{EC60D9D2-2CEB-DD4C-8FF3-E6755EC39FC0}" type="presParOf" srcId="{0D494BA9-D224-8E47-AAB7-875A282FFA33}" destId="{ABA99B67-2962-8A40-AD63-6F8C16EE3E46}" srcOrd="1" destOrd="0" presId="urn:microsoft.com/office/officeart/2008/layout/VerticalCurvedList"/>
    <dgm:cxn modelId="{0FC97CD2-DF86-CC4C-94A6-0F511FC42618}" type="presParOf" srcId="{0D494BA9-D224-8E47-AAB7-875A282FFA33}" destId="{24DE9020-B5CC-0348-B589-6C9918370420}" srcOrd="2" destOrd="0" presId="urn:microsoft.com/office/officeart/2008/layout/VerticalCurvedList"/>
    <dgm:cxn modelId="{5189F7EC-E4BB-044E-9B4B-C9AF28C5B78C}" type="presParOf" srcId="{0D494BA9-D224-8E47-AAB7-875A282FFA33}" destId="{0DCF1C24-F95E-CB4D-AA44-51E7BE933A6D}" srcOrd="3" destOrd="0" presId="urn:microsoft.com/office/officeart/2008/layout/VerticalCurvedList"/>
    <dgm:cxn modelId="{E3F4B508-7D0C-6541-8409-DF416D8E1516}" type="presParOf" srcId="{B4FA47BB-2246-0E41-9B79-54962D5675B7}" destId="{FA3758B4-F6C9-D548-B779-E2BFCC45316B}" srcOrd="1" destOrd="0" presId="urn:microsoft.com/office/officeart/2008/layout/VerticalCurvedList"/>
    <dgm:cxn modelId="{CC473EAD-69FC-684B-A4EA-9E6BB718768B}" type="presParOf" srcId="{B4FA47BB-2246-0E41-9B79-54962D5675B7}" destId="{9C3459EF-02CD-2F4E-A752-1B9CEDC53BF0}" srcOrd="2" destOrd="0" presId="urn:microsoft.com/office/officeart/2008/layout/VerticalCurvedList"/>
    <dgm:cxn modelId="{8E3E2461-9B5E-6C43-971A-547CAAFC8D23}" type="presParOf" srcId="{9C3459EF-02CD-2F4E-A752-1B9CEDC53BF0}" destId="{472E8ADF-4FF3-C94D-933D-E3EB55FD2304}" srcOrd="0" destOrd="0" presId="urn:microsoft.com/office/officeart/2008/layout/VerticalCurvedList"/>
    <dgm:cxn modelId="{F737FCF2-5095-2940-8DC8-B51992870EF4}" type="presParOf" srcId="{B4FA47BB-2246-0E41-9B79-54962D5675B7}" destId="{42BA3B1E-D366-D04D-83C9-4CDC2304D2C5}" srcOrd="3" destOrd="0" presId="urn:microsoft.com/office/officeart/2008/layout/VerticalCurvedList"/>
    <dgm:cxn modelId="{1D49F0ED-13CF-0446-A7D6-081E7D062035}" type="presParOf" srcId="{B4FA47BB-2246-0E41-9B79-54962D5675B7}" destId="{42243A9B-93C4-4A4E-AE35-5C2C869D6E05}" srcOrd="4" destOrd="0" presId="urn:microsoft.com/office/officeart/2008/layout/VerticalCurvedList"/>
    <dgm:cxn modelId="{A5092100-9FDE-004C-93A4-F9B31075978B}" type="presParOf" srcId="{42243A9B-93C4-4A4E-AE35-5C2C869D6E05}" destId="{10E123E2-FF64-074B-829C-8DB5EA45DA2D}" srcOrd="0" destOrd="0" presId="urn:microsoft.com/office/officeart/2008/layout/VerticalCurvedList"/>
    <dgm:cxn modelId="{9A06847A-EBDF-0247-B992-09B0E9D0352B}" type="presParOf" srcId="{B4FA47BB-2246-0E41-9B79-54962D5675B7}" destId="{CB241EA4-22C8-4B48-B0FF-2B54B39F88A9}" srcOrd="5" destOrd="0" presId="urn:microsoft.com/office/officeart/2008/layout/VerticalCurvedList"/>
    <dgm:cxn modelId="{8A32BCD5-635A-1A4F-870A-413343B51F1F}" type="presParOf" srcId="{B4FA47BB-2246-0E41-9B79-54962D5675B7}" destId="{075E894A-2FA2-D14D-93E6-5D27A12646DC}" srcOrd="6" destOrd="0" presId="urn:microsoft.com/office/officeart/2008/layout/VerticalCurvedList"/>
    <dgm:cxn modelId="{524084FB-92E1-0B4C-826B-F4437E30A79F}" type="presParOf" srcId="{075E894A-2FA2-D14D-93E6-5D27A12646DC}" destId="{6B3CD5DF-6089-BC42-AE07-243E16CA1814}" srcOrd="0" destOrd="0" presId="urn:microsoft.com/office/officeart/2008/layout/VerticalCurvedList"/>
    <dgm:cxn modelId="{65DD95F0-A09A-9447-BB57-25AB933F28E1}" type="presParOf" srcId="{B4FA47BB-2246-0E41-9B79-54962D5675B7}" destId="{23DE9EDC-4FA4-944E-A8F9-0458387D6710}" srcOrd="7" destOrd="0" presId="urn:microsoft.com/office/officeart/2008/layout/VerticalCurvedList"/>
    <dgm:cxn modelId="{AF4E2F4D-3BCD-3544-8E06-3605EBD5CCD4}" type="presParOf" srcId="{B4FA47BB-2246-0E41-9B79-54962D5675B7}" destId="{CD90E357-EC10-4349-BE3F-B7DEBB152EC8}" srcOrd="8" destOrd="0" presId="urn:microsoft.com/office/officeart/2008/layout/VerticalCurvedList"/>
    <dgm:cxn modelId="{8D8A872C-8051-634B-A432-CA0EBFC8A8F6}" type="presParOf" srcId="{CD90E357-EC10-4349-BE3F-B7DEBB152EC8}" destId="{8B96FDC1-FFF6-4E46-BFDE-1CF3AEACB90E}" srcOrd="0" destOrd="0" presId="urn:microsoft.com/office/officeart/2008/layout/VerticalCurvedList"/>
    <dgm:cxn modelId="{EE8CBCCC-98A5-1944-B37E-D2C426691C0D}" type="presParOf" srcId="{B4FA47BB-2246-0E41-9B79-54962D5675B7}" destId="{EE54223F-D6D2-394D-9486-D2E63BB89743}" srcOrd="9" destOrd="0" presId="urn:microsoft.com/office/officeart/2008/layout/VerticalCurvedList"/>
    <dgm:cxn modelId="{B78888A4-FB55-AB4F-9146-48088F907DEC}" type="presParOf" srcId="{B4FA47BB-2246-0E41-9B79-54962D5675B7}" destId="{4E8C9869-1B30-E047-AFE3-DF187EB54EC2}" srcOrd="10" destOrd="0" presId="urn:microsoft.com/office/officeart/2008/layout/VerticalCurvedList"/>
    <dgm:cxn modelId="{1209FB0D-3B45-E746-A531-2AD6BD960FFC}" type="presParOf" srcId="{4E8C9869-1B30-E047-AFE3-DF187EB54EC2}" destId="{1B3CBDF0-E18D-1E4D-9D9B-26E19C84F72B}" srcOrd="0" destOrd="0" presId="urn:microsoft.com/office/officeart/2008/layout/VerticalCurvedList"/>
    <dgm:cxn modelId="{64C9C119-97B4-7940-ABF0-3FDD1FEAC04D}" type="presParOf" srcId="{B4FA47BB-2246-0E41-9B79-54962D5675B7}" destId="{B1E08440-BB3F-184A-9345-D655C041A130}" srcOrd="11" destOrd="0" presId="urn:microsoft.com/office/officeart/2008/layout/VerticalCurvedList"/>
    <dgm:cxn modelId="{247B06D7-D94B-4A4A-A0B9-C531CE7A3A07}" type="presParOf" srcId="{B4FA47BB-2246-0E41-9B79-54962D5675B7}" destId="{84A9ADC4-8890-7D49-9248-02017C7EF3CB}" srcOrd="12" destOrd="0" presId="urn:microsoft.com/office/officeart/2008/layout/VerticalCurvedList"/>
    <dgm:cxn modelId="{8DC2F929-59BF-734B-BB35-E7CAACA9E960}" type="presParOf" srcId="{84A9ADC4-8890-7D49-9248-02017C7EF3CB}" destId="{DDF2DC3F-67B1-2647-9E84-028E6EB54EDF}" srcOrd="0" destOrd="0" presId="urn:microsoft.com/office/officeart/2008/layout/VerticalCurvedList"/>
  </dgm:cxnLst>
  <dgm:bg>
    <a:noFill/>
  </dgm:bg>
  <dgm:whole>
    <a:effectLst/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99B67-2962-8A40-AD63-6F8C16EE3E46}">
      <dsp:nvSpPr>
        <dsp:cNvPr id="0" name=""/>
        <dsp:cNvSpPr/>
      </dsp:nvSpPr>
      <dsp:spPr>
        <a:xfrm>
          <a:off x="-5896510" y="-712427"/>
          <a:ext cx="7019706" cy="7019706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758B4-F6C9-D548-B779-E2BFCC45316B}">
      <dsp:nvSpPr>
        <dsp:cNvPr id="0" name=""/>
        <dsp:cNvSpPr/>
      </dsp:nvSpPr>
      <dsp:spPr>
        <a:xfrm>
          <a:off x="418405" y="464565"/>
          <a:ext cx="3680197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131 Submissões</a:t>
          </a:r>
        </a:p>
      </dsp:txBody>
      <dsp:txXfrm>
        <a:off x="418405" y="464565"/>
        <a:ext cx="3680197" cy="549030"/>
      </dsp:txXfrm>
    </dsp:sp>
    <dsp:sp modelId="{472E8ADF-4FF3-C94D-933D-E3EB55FD2304}">
      <dsp:nvSpPr>
        <dsp:cNvPr id="0" name=""/>
        <dsp:cNvSpPr/>
      </dsp:nvSpPr>
      <dsp:spPr>
        <a:xfrm>
          <a:off x="75261" y="395936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A3B1E-D366-D04D-83C9-4CDC2304D2C5}">
      <dsp:nvSpPr>
        <dsp:cNvPr id="0" name=""/>
        <dsp:cNvSpPr/>
      </dsp:nvSpPr>
      <dsp:spPr>
        <a:xfrm>
          <a:off x="870021" y="1288007"/>
          <a:ext cx="3228581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53 Notebooks</a:t>
          </a:r>
        </a:p>
      </dsp:txBody>
      <dsp:txXfrm>
        <a:off x="870021" y="1288007"/>
        <a:ext cx="3228581" cy="549030"/>
      </dsp:txXfrm>
    </dsp:sp>
    <dsp:sp modelId="{10E123E2-FF64-074B-829C-8DB5EA45DA2D}">
      <dsp:nvSpPr>
        <dsp:cNvPr id="0" name=""/>
        <dsp:cNvSpPr/>
      </dsp:nvSpPr>
      <dsp:spPr>
        <a:xfrm>
          <a:off x="526877" y="1219378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41EA4-22C8-4B48-B0FF-2B54B39F88A9}">
      <dsp:nvSpPr>
        <dsp:cNvPr id="0" name=""/>
        <dsp:cNvSpPr/>
      </dsp:nvSpPr>
      <dsp:spPr>
        <a:xfrm>
          <a:off x="1076533" y="2111449"/>
          <a:ext cx="3022069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7 Modelos</a:t>
          </a:r>
        </a:p>
      </dsp:txBody>
      <dsp:txXfrm>
        <a:off x="1076533" y="2111449"/>
        <a:ext cx="3022069" cy="549030"/>
      </dsp:txXfrm>
    </dsp:sp>
    <dsp:sp modelId="{6B3CD5DF-6089-BC42-AE07-243E16CA1814}">
      <dsp:nvSpPr>
        <dsp:cNvPr id="0" name=""/>
        <dsp:cNvSpPr/>
      </dsp:nvSpPr>
      <dsp:spPr>
        <a:xfrm>
          <a:off x="733389" y="2042820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E9EDC-4FA4-944E-A8F9-0458387D6710}">
      <dsp:nvSpPr>
        <dsp:cNvPr id="0" name=""/>
        <dsp:cNvSpPr/>
      </dsp:nvSpPr>
      <dsp:spPr>
        <a:xfrm>
          <a:off x="1076533" y="2934370"/>
          <a:ext cx="3022069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5 </a:t>
          </a:r>
          <a:r>
            <a:rPr lang="pt-BR" sz="2100" kern="1200" dirty="0" err="1">
              <a:solidFill>
                <a:srgbClr val="223840"/>
              </a:solidFill>
            </a:rPr>
            <a:t>AutoMLs</a:t>
          </a:r>
          <a:endParaRPr lang="pt-BR" sz="2100" kern="1200" dirty="0">
            <a:solidFill>
              <a:srgbClr val="223840"/>
            </a:solidFill>
          </a:endParaRPr>
        </a:p>
      </dsp:txBody>
      <dsp:txXfrm>
        <a:off x="1076533" y="2934370"/>
        <a:ext cx="3022069" cy="549030"/>
      </dsp:txXfrm>
    </dsp:sp>
    <dsp:sp modelId="{8B96FDC1-FFF6-4E46-BFDE-1CF3AEACB90E}">
      <dsp:nvSpPr>
        <dsp:cNvPr id="0" name=""/>
        <dsp:cNvSpPr/>
      </dsp:nvSpPr>
      <dsp:spPr>
        <a:xfrm>
          <a:off x="733389" y="2865741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4223F-D6D2-394D-9486-D2E63BB89743}">
      <dsp:nvSpPr>
        <dsp:cNvPr id="0" name=""/>
        <dsp:cNvSpPr/>
      </dsp:nvSpPr>
      <dsp:spPr>
        <a:xfrm>
          <a:off x="870021" y="3757812"/>
          <a:ext cx="3228581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4 Métodos de Ensembles</a:t>
          </a:r>
        </a:p>
      </dsp:txBody>
      <dsp:txXfrm>
        <a:off x="870021" y="3757812"/>
        <a:ext cx="3228581" cy="549030"/>
      </dsp:txXfrm>
    </dsp:sp>
    <dsp:sp modelId="{1B3CBDF0-E18D-1E4D-9D9B-26E19C84F72B}">
      <dsp:nvSpPr>
        <dsp:cNvPr id="0" name=""/>
        <dsp:cNvSpPr/>
      </dsp:nvSpPr>
      <dsp:spPr>
        <a:xfrm>
          <a:off x="526877" y="3689183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8440-BB3F-184A-9345-D655C041A130}">
      <dsp:nvSpPr>
        <dsp:cNvPr id="0" name=""/>
        <dsp:cNvSpPr/>
      </dsp:nvSpPr>
      <dsp:spPr>
        <a:xfrm>
          <a:off x="418405" y="4581254"/>
          <a:ext cx="3680197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14 Notebooks para sub</a:t>
          </a:r>
        </a:p>
      </dsp:txBody>
      <dsp:txXfrm>
        <a:off x="418405" y="4581254"/>
        <a:ext cx="3680197" cy="549030"/>
      </dsp:txXfrm>
    </dsp:sp>
    <dsp:sp modelId="{DDF2DC3F-67B1-2647-9E84-028E6EB54EDF}">
      <dsp:nvSpPr>
        <dsp:cNvPr id="0" name=""/>
        <dsp:cNvSpPr/>
      </dsp:nvSpPr>
      <dsp:spPr>
        <a:xfrm>
          <a:off x="75261" y="4512625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99B67-2962-8A40-AD63-6F8C16EE3E46}">
      <dsp:nvSpPr>
        <dsp:cNvPr id="0" name=""/>
        <dsp:cNvSpPr/>
      </dsp:nvSpPr>
      <dsp:spPr>
        <a:xfrm>
          <a:off x="-5896510" y="-712427"/>
          <a:ext cx="7019706" cy="7019706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758B4-F6C9-D548-B779-E2BFCC45316B}">
      <dsp:nvSpPr>
        <dsp:cNvPr id="0" name=""/>
        <dsp:cNvSpPr/>
      </dsp:nvSpPr>
      <dsp:spPr>
        <a:xfrm>
          <a:off x="418405" y="464565"/>
          <a:ext cx="3680197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131 Submissões</a:t>
          </a:r>
        </a:p>
      </dsp:txBody>
      <dsp:txXfrm>
        <a:off x="418405" y="464565"/>
        <a:ext cx="3680197" cy="549030"/>
      </dsp:txXfrm>
    </dsp:sp>
    <dsp:sp modelId="{472E8ADF-4FF3-C94D-933D-E3EB55FD2304}">
      <dsp:nvSpPr>
        <dsp:cNvPr id="0" name=""/>
        <dsp:cNvSpPr/>
      </dsp:nvSpPr>
      <dsp:spPr>
        <a:xfrm>
          <a:off x="75261" y="395936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A3B1E-D366-D04D-83C9-4CDC2304D2C5}">
      <dsp:nvSpPr>
        <dsp:cNvPr id="0" name=""/>
        <dsp:cNvSpPr/>
      </dsp:nvSpPr>
      <dsp:spPr>
        <a:xfrm>
          <a:off x="870021" y="1288007"/>
          <a:ext cx="3228581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53 Notebooks</a:t>
          </a:r>
        </a:p>
      </dsp:txBody>
      <dsp:txXfrm>
        <a:off x="870021" y="1288007"/>
        <a:ext cx="3228581" cy="549030"/>
      </dsp:txXfrm>
    </dsp:sp>
    <dsp:sp modelId="{10E123E2-FF64-074B-829C-8DB5EA45DA2D}">
      <dsp:nvSpPr>
        <dsp:cNvPr id="0" name=""/>
        <dsp:cNvSpPr/>
      </dsp:nvSpPr>
      <dsp:spPr>
        <a:xfrm>
          <a:off x="526877" y="1219378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41EA4-22C8-4B48-B0FF-2B54B39F88A9}">
      <dsp:nvSpPr>
        <dsp:cNvPr id="0" name=""/>
        <dsp:cNvSpPr/>
      </dsp:nvSpPr>
      <dsp:spPr>
        <a:xfrm>
          <a:off x="1076533" y="2111449"/>
          <a:ext cx="3022069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7 Modelos</a:t>
          </a:r>
        </a:p>
      </dsp:txBody>
      <dsp:txXfrm>
        <a:off x="1076533" y="2111449"/>
        <a:ext cx="3022069" cy="549030"/>
      </dsp:txXfrm>
    </dsp:sp>
    <dsp:sp modelId="{6B3CD5DF-6089-BC42-AE07-243E16CA1814}">
      <dsp:nvSpPr>
        <dsp:cNvPr id="0" name=""/>
        <dsp:cNvSpPr/>
      </dsp:nvSpPr>
      <dsp:spPr>
        <a:xfrm>
          <a:off x="733389" y="2042820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E9EDC-4FA4-944E-A8F9-0458387D6710}">
      <dsp:nvSpPr>
        <dsp:cNvPr id="0" name=""/>
        <dsp:cNvSpPr/>
      </dsp:nvSpPr>
      <dsp:spPr>
        <a:xfrm>
          <a:off x="1076533" y="2934370"/>
          <a:ext cx="3022069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5 </a:t>
          </a:r>
          <a:r>
            <a:rPr lang="pt-BR" sz="2100" kern="1200" dirty="0" err="1">
              <a:solidFill>
                <a:srgbClr val="223840"/>
              </a:solidFill>
            </a:rPr>
            <a:t>AutoMLs</a:t>
          </a:r>
          <a:endParaRPr lang="pt-BR" sz="2100" kern="1200" dirty="0">
            <a:solidFill>
              <a:srgbClr val="223840"/>
            </a:solidFill>
          </a:endParaRPr>
        </a:p>
      </dsp:txBody>
      <dsp:txXfrm>
        <a:off x="1076533" y="2934370"/>
        <a:ext cx="3022069" cy="549030"/>
      </dsp:txXfrm>
    </dsp:sp>
    <dsp:sp modelId="{8B96FDC1-FFF6-4E46-BFDE-1CF3AEACB90E}">
      <dsp:nvSpPr>
        <dsp:cNvPr id="0" name=""/>
        <dsp:cNvSpPr/>
      </dsp:nvSpPr>
      <dsp:spPr>
        <a:xfrm>
          <a:off x="733389" y="2865741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4223F-D6D2-394D-9486-D2E63BB89743}">
      <dsp:nvSpPr>
        <dsp:cNvPr id="0" name=""/>
        <dsp:cNvSpPr/>
      </dsp:nvSpPr>
      <dsp:spPr>
        <a:xfrm>
          <a:off x="870021" y="3757812"/>
          <a:ext cx="3228581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4 Métodos de Ensembles</a:t>
          </a:r>
        </a:p>
      </dsp:txBody>
      <dsp:txXfrm>
        <a:off x="870021" y="3757812"/>
        <a:ext cx="3228581" cy="549030"/>
      </dsp:txXfrm>
    </dsp:sp>
    <dsp:sp modelId="{1B3CBDF0-E18D-1E4D-9D9B-26E19C84F72B}">
      <dsp:nvSpPr>
        <dsp:cNvPr id="0" name=""/>
        <dsp:cNvSpPr/>
      </dsp:nvSpPr>
      <dsp:spPr>
        <a:xfrm>
          <a:off x="526877" y="3689183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8440-BB3F-184A-9345-D655C041A130}">
      <dsp:nvSpPr>
        <dsp:cNvPr id="0" name=""/>
        <dsp:cNvSpPr/>
      </dsp:nvSpPr>
      <dsp:spPr>
        <a:xfrm>
          <a:off x="418405" y="4581254"/>
          <a:ext cx="3680197" cy="549030"/>
        </a:xfrm>
        <a:prstGeom prst="rect">
          <a:avLst/>
        </a:prstGeom>
        <a:solidFill>
          <a:srgbClr val="56656B">
            <a:alpha val="30588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79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rgbClr val="223840"/>
              </a:solidFill>
            </a:rPr>
            <a:t>14 Notebooks para sub</a:t>
          </a:r>
        </a:p>
      </dsp:txBody>
      <dsp:txXfrm>
        <a:off x="418405" y="4581254"/>
        <a:ext cx="3680197" cy="549030"/>
      </dsp:txXfrm>
    </dsp:sp>
    <dsp:sp modelId="{DDF2DC3F-67B1-2647-9E84-028E6EB54EDF}">
      <dsp:nvSpPr>
        <dsp:cNvPr id="0" name=""/>
        <dsp:cNvSpPr/>
      </dsp:nvSpPr>
      <dsp:spPr>
        <a:xfrm>
          <a:off x="75261" y="4512625"/>
          <a:ext cx="686288" cy="6862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22384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ABB50-3916-0E4E-A7E3-CCE33063D1A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6EDA4-9F53-514F-A727-F96D47D9BF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26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028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696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038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162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Sem </a:t>
            </a:r>
            <a:r>
              <a:rPr lang="pt-BR" dirty="0" err="1"/>
              <a:t>tunning</a:t>
            </a:r>
            <a:r>
              <a:rPr lang="pt-BR" dirty="0"/>
              <a:t>, apenas </a:t>
            </a:r>
            <a:r>
              <a:rPr lang="pt-BR" dirty="0" err="1"/>
              <a:t>early</a:t>
            </a:r>
            <a:r>
              <a:rPr lang="pt-BR" dirty="0"/>
              <a:t> </a:t>
            </a:r>
            <a:r>
              <a:rPr lang="pt-BR" dirty="0" err="1"/>
              <a:t>stopping</a:t>
            </a:r>
            <a:r>
              <a:rPr lang="pt-BR" dirty="0"/>
              <a:t> e </a:t>
            </a:r>
            <a:r>
              <a:rPr lang="pt-BR" dirty="0" err="1"/>
              <a:t>learning_rate</a:t>
            </a:r>
            <a:r>
              <a:rPr lang="pt-BR" dirty="0"/>
              <a:t>=0.01 </a:t>
            </a:r>
          </a:p>
          <a:p>
            <a:endParaRPr lang="pt-BR" dirty="0"/>
          </a:p>
          <a:p>
            <a:r>
              <a:rPr lang="pt-BR" dirty="0" err="1"/>
              <a:t>model</a:t>
            </a:r>
            <a:r>
              <a:rPr lang="pt-BR" dirty="0"/>
              <a:t> = </a:t>
            </a:r>
            <a:r>
              <a:rPr lang="pt-BR" dirty="0" err="1"/>
              <a:t>CatBoostClassifier</a:t>
            </a:r>
            <a:r>
              <a:rPr lang="pt-BR" dirty="0"/>
              <a:t>(</a:t>
            </a:r>
            <a:r>
              <a:rPr lang="pt-BR" dirty="0" err="1"/>
              <a:t>random_seed</a:t>
            </a:r>
            <a:r>
              <a:rPr lang="pt-BR" dirty="0"/>
              <a:t>=SEED, 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verbose</a:t>
            </a:r>
            <a:r>
              <a:rPr lang="pt-BR" dirty="0"/>
              <a:t> = 0,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use_best_model</a:t>
            </a:r>
            <a:r>
              <a:rPr lang="pt-BR" dirty="0"/>
              <a:t>=</a:t>
            </a:r>
            <a:r>
              <a:rPr lang="pt-BR" dirty="0" err="1"/>
              <a:t>True</a:t>
            </a:r>
            <a:r>
              <a:rPr lang="pt-BR" dirty="0"/>
              <a:t>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eval_metric</a:t>
            </a:r>
            <a:r>
              <a:rPr lang="pt-BR" dirty="0"/>
              <a:t>="AUC",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iterations</a:t>
            </a:r>
            <a:r>
              <a:rPr lang="pt-BR" dirty="0"/>
              <a:t>=10000,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learning_rate</a:t>
            </a:r>
            <a:r>
              <a:rPr lang="pt-BR" dirty="0"/>
              <a:t>=0.01,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od_wait</a:t>
            </a:r>
            <a:r>
              <a:rPr lang="pt-BR" dirty="0"/>
              <a:t> = 200)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97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Sem </a:t>
            </a:r>
            <a:r>
              <a:rPr lang="pt-BR" dirty="0" err="1"/>
              <a:t>tunning</a:t>
            </a:r>
            <a:r>
              <a:rPr lang="pt-BR" dirty="0"/>
              <a:t>, apenas </a:t>
            </a:r>
            <a:r>
              <a:rPr lang="pt-BR" dirty="0" err="1"/>
              <a:t>early</a:t>
            </a:r>
            <a:r>
              <a:rPr lang="pt-BR" dirty="0"/>
              <a:t> </a:t>
            </a:r>
            <a:r>
              <a:rPr lang="pt-BR" dirty="0" err="1"/>
              <a:t>stopping</a:t>
            </a:r>
            <a:r>
              <a:rPr lang="pt-BR" dirty="0"/>
              <a:t> e </a:t>
            </a:r>
            <a:r>
              <a:rPr lang="pt-BR" dirty="0" err="1"/>
              <a:t>learning_rate</a:t>
            </a:r>
            <a:r>
              <a:rPr lang="pt-BR" dirty="0"/>
              <a:t>=0.01 </a:t>
            </a:r>
          </a:p>
          <a:p>
            <a:endParaRPr lang="pt-BR" dirty="0"/>
          </a:p>
          <a:p>
            <a:r>
              <a:rPr lang="pt-BR" dirty="0" err="1"/>
              <a:t>model</a:t>
            </a:r>
            <a:r>
              <a:rPr lang="pt-BR" dirty="0"/>
              <a:t> = </a:t>
            </a:r>
            <a:r>
              <a:rPr lang="pt-BR" dirty="0" err="1"/>
              <a:t>CatBoostClassifier</a:t>
            </a:r>
            <a:r>
              <a:rPr lang="pt-BR" dirty="0"/>
              <a:t>(</a:t>
            </a:r>
            <a:r>
              <a:rPr lang="pt-BR" dirty="0" err="1"/>
              <a:t>random_seed</a:t>
            </a:r>
            <a:r>
              <a:rPr lang="pt-BR" dirty="0"/>
              <a:t>=</a:t>
            </a:r>
            <a:r>
              <a:rPr lang="pt-BR" dirty="0" err="1"/>
              <a:t>seed</a:t>
            </a:r>
            <a:r>
              <a:rPr lang="pt-BR" dirty="0"/>
              <a:t>, </a:t>
            </a:r>
          </a:p>
          <a:p>
            <a:r>
              <a:rPr lang="pt-BR" dirty="0"/>
              <a:t>                                   </a:t>
            </a:r>
            <a:r>
              <a:rPr lang="pt-BR" dirty="0" err="1"/>
              <a:t>verbose</a:t>
            </a:r>
            <a:r>
              <a:rPr lang="pt-BR" dirty="0"/>
              <a:t> = 0,</a:t>
            </a:r>
          </a:p>
          <a:p>
            <a:r>
              <a:rPr lang="pt-BR" dirty="0"/>
              <a:t>                                   </a:t>
            </a:r>
            <a:r>
              <a:rPr lang="pt-BR" dirty="0" err="1"/>
              <a:t>use_best_model</a:t>
            </a:r>
            <a:r>
              <a:rPr lang="pt-BR" dirty="0"/>
              <a:t>=</a:t>
            </a:r>
            <a:r>
              <a:rPr lang="pt-BR" dirty="0" err="1"/>
              <a:t>True</a:t>
            </a:r>
            <a:r>
              <a:rPr lang="pt-BR" dirty="0"/>
              <a:t>,</a:t>
            </a:r>
          </a:p>
          <a:p>
            <a:r>
              <a:rPr lang="pt-BR" dirty="0"/>
              <a:t>                                   </a:t>
            </a:r>
            <a:r>
              <a:rPr lang="pt-BR" dirty="0" err="1"/>
              <a:t>eval_metric</a:t>
            </a:r>
            <a:r>
              <a:rPr lang="pt-BR" dirty="0"/>
              <a:t>="AUC",</a:t>
            </a:r>
          </a:p>
          <a:p>
            <a:r>
              <a:rPr lang="pt-BR" dirty="0"/>
              <a:t>                                   </a:t>
            </a:r>
            <a:r>
              <a:rPr lang="pt-BR" dirty="0" err="1"/>
              <a:t>iterations</a:t>
            </a:r>
            <a:r>
              <a:rPr lang="pt-BR" dirty="0"/>
              <a:t>=10000,</a:t>
            </a:r>
          </a:p>
          <a:p>
            <a:r>
              <a:rPr lang="pt-BR" dirty="0"/>
              <a:t>                                   </a:t>
            </a:r>
            <a:r>
              <a:rPr lang="pt-BR" dirty="0" err="1"/>
              <a:t>learning_rate</a:t>
            </a:r>
            <a:r>
              <a:rPr lang="pt-BR" dirty="0"/>
              <a:t>=0.01,</a:t>
            </a:r>
          </a:p>
          <a:p>
            <a:r>
              <a:rPr lang="pt-BR" dirty="0"/>
              <a:t>                                   </a:t>
            </a:r>
            <a:r>
              <a:rPr lang="pt-BR" dirty="0" err="1"/>
              <a:t>od_wait</a:t>
            </a:r>
            <a:r>
              <a:rPr lang="pt-BR" dirty="0"/>
              <a:t> = 200)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327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vez de usar </a:t>
            </a:r>
            <a:r>
              <a:rPr lang="pt-BR" dirty="0" err="1"/>
              <a:t>pseudolabel</a:t>
            </a:r>
            <a:r>
              <a:rPr lang="pt-BR" dirty="0"/>
              <a:t>, usei o </a:t>
            </a:r>
            <a:r>
              <a:rPr lang="pt-BR" dirty="0" err="1"/>
              <a:t>shap</a:t>
            </a:r>
            <a:r>
              <a:rPr lang="pt-BR" dirty="0"/>
              <a:t> do primeiro </a:t>
            </a:r>
            <a:r>
              <a:rPr lang="pt-BR" dirty="0" err="1"/>
              <a:t>xgboost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model</a:t>
            </a:r>
            <a:r>
              <a:rPr lang="pt-BR" dirty="0"/>
              <a:t> = </a:t>
            </a:r>
            <a:r>
              <a:rPr lang="pt-BR" dirty="0" err="1"/>
              <a:t>CatBoostClassifier</a:t>
            </a:r>
            <a:r>
              <a:rPr lang="pt-BR" dirty="0"/>
              <a:t>(</a:t>
            </a:r>
            <a:r>
              <a:rPr lang="pt-BR" dirty="0" err="1"/>
              <a:t>random_seed</a:t>
            </a:r>
            <a:r>
              <a:rPr lang="pt-BR" dirty="0"/>
              <a:t>=SEED, 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verbose</a:t>
            </a:r>
            <a:r>
              <a:rPr lang="pt-BR" dirty="0"/>
              <a:t> = 0,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use_best_model</a:t>
            </a:r>
            <a:r>
              <a:rPr lang="pt-BR" dirty="0"/>
              <a:t>=</a:t>
            </a:r>
            <a:r>
              <a:rPr lang="pt-BR" dirty="0" err="1"/>
              <a:t>True</a:t>
            </a:r>
            <a:r>
              <a:rPr lang="pt-BR" dirty="0"/>
              <a:t>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eval_metric</a:t>
            </a:r>
            <a:r>
              <a:rPr lang="pt-BR" dirty="0"/>
              <a:t>="AUC",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iterations</a:t>
            </a:r>
            <a:r>
              <a:rPr lang="pt-BR" dirty="0"/>
              <a:t>=10000,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learning_rate</a:t>
            </a:r>
            <a:r>
              <a:rPr lang="pt-BR" dirty="0"/>
              <a:t>=0.01,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od_wait</a:t>
            </a:r>
            <a:r>
              <a:rPr lang="pt-BR" dirty="0"/>
              <a:t> = 200)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054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Sem </a:t>
            </a:r>
            <a:r>
              <a:rPr lang="pt-BR" dirty="0" err="1"/>
              <a:t>tunning</a:t>
            </a:r>
            <a:r>
              <a:rPr lang="pt-BR" dirty="0"/>
              <a:t>, apenas </a:t>
            </a:r>
            <a:r>
              <a:rPr lang="pt-BR" dirty="0" err="1"/>
              <a:t>early</a:t>
            </a:r>
            <a:r>
              <a:rPr lang="pt-BR" dirty="0"/>
              <a:t> </a:t>
            </a:r>
            <a:r>
              <a:rPr lang="pt-BR" dirty="0" err="1"/>
              <a:t>stopping</a:t>
            </a:r>
            <a:r>
              <a:rPr lang="pt-BR" dirty="0"/>
              <a:t> e </a:t>
            </a:r>
            <a:r>
              <a:rPr lang="pt-BR" dirty="0" err="1"/>
              <a:t>learning_rate</a:t>
            </a:r>
            <a:r>
              <a:rPr lang="pt-BR" dirty="0"/>
              <a:t>=0.01 </a:t>
            </a:r>
          </a:p>
          <a:p>
            <a:endParaRPr lang="pt-BR" dirty="0"/>
          </a:p>
          <a:p>
            <a:r>
              <a:rPr lang="pt-BR" dirty="0" err="1"/>
              <a:t>model</a:t>
            </a:r>
            <a:r>
              <a:rPr lang="pt-BR" dirty="0"/>
              <a:t> = </a:t>
            </a:r>
            <a:r>
              <a:rPr lang="pt-BR" dirty="0" err="1"/>
              <a:t>CatBoostClassifier</a:t>
            </a:r>
            <a:r>
              <a:rPr lang="pt-BR" dirty="0"/>
              <a:t>(</a:t>
            </a:r>
            <a:r>
              <a:rPr lang="pt-BR" dirty="0" err="1"/>
              <a:t>random_seed</a:t>
            </a:r>
            <a:r>
              <a:rPr lang="pt-BR" dirty="0"/>
              <a:t>=SEED, 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verbose</a:t>
            </a:r>
            <a:r>
              <a:rPr lang="pt-BR" dirty="0"/>
              <a:t> = 0,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use_best_model</a:t>
            </a:r>
            <a:r>
              <a:rPr lang="pt-BR" dirty="0"/>
              <a:t>=</a:t>
            </a:r>
            <a:r>
              <a:rPr lang="pt-BR" dirty="0" err="1"/>
              <a:t>True</a:t>
            </a:r>
            <a:r>
              <a:rPr lang="pt-BR" dirty="0"/>
              <a:t>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eval_metric</a:t>
            </a:r>
            <a:r>
              <a:rPr lang="pt-BR" dirty="0"/>
              <a:t>="AUC",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iterations</a:t>
            </a:r>
            <a:r>
              <a:rPr lang="pt-BR" dirty="0"/>
              <a:t>=10000,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learning_rate</a:t>
            </a:r>
            <a:r>
              <a:rPr lang="pt-BR" dirty="0"/>
              <a:t>=0.01,</a:t>
            </a:r>
          </a:p>
          <a:p>
            <a:r>
              <a:rPr lang="pt-BR" dirty="0"/>
              <a:t>                               </a:t>
            </a:r>
            <a:r>
              <a:rPr lang="pt-BR" dirty="0" err="1"/>
              <a:t>od_wait</a:t>
            </a:r>
            <a:r>
              <a:rPr lang="pt-BR" dirty="0"/>
              <a:t> = 200)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804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504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902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1593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Categoricas</a:t>
            </a:r>
            <a:r>
              <a:rPr lang="pt-BR" dirty="0"/>
              <a:t>:</a:t>
            </a:r>
          </a:p>
          <a:p>
            <a:r>
              <a:rPr lang="pt-BR" dirty="0"/>
              <a:t>- Qualitativo nominal: poderia ser o nome do produto, região, um texto..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Qualitativo ordinal: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blz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deixar como esta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pq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já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tava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numerico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Quantitativo continua:  Todas estão normalizadas (0, 1), algumas são bimodais, algumas assimétricas a direita (pode ser tempo ate alguma coisa)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Quantitativo discreto: Sem muito o que fazer, uma ali parece idade</a:t>
            </a:r>
          </a:p>
          <a:p>
            <a:pPr fontAlgn="base"/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467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564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223842"/>
                </a:solidFill>
              </a:rPr>
              <a:t>Minimizar o estresse oferecendo um produto que o cliente realmente precisa</a:t>
            </a:r>
          </a:p>
          <a:p>
            <a:endParaRPr lang="pt-BR" sz="2000" dirty="0"/>
          </a:p>
          <a:p>
            <a:r>
              <a:rPr lang="pt-BR" sz="2000" dirty="0" err="1"/>
              <a:t>Shap</a:t>
            </a:r>
            <a:r>
              <a:rPr lang="pt-BR" sz="2000" dirty="0"/>
              <a:t> </a:t>
            </a:r>
            <a:r>
              <a:rPr lang="pt-BR" sz="2000" dirty="0" err="1"/>
              <a:t>values</a:t>
            </a:r>
            <a:r>
              <a:rPr lang="pt-BR" sz="2000" dirty="0"/>
              <a:t> como pré-processamento:</a:t>
            </a:r>
          </a:p>
          <a:p>
            <a:pPr lvl="1"/>
            <a:r>
              <a:rPr lang="pt-BR" sz="2000" dirty="0"/>
              <a:t>Útil para </a:t>
            </a:r>
            <a:r>
              <a:rPr lang="pt-BR" sz="2000" dirty="0" err="1"/>
              <a:t>DNNs</a:t>
            </a:r>
            <a:r>
              <a:rPr lang="pt-BR" sz="2000" dirty="0"/>
              <a:t>;</a:t>
            </a:r>
          </a:p>
          <a:p>
            <a:pPr lvl="1"/>
            <a:r>
              <a:rPr lang="pt-BR" sz="2000" dirty="0"/>
              <a:t>Dados normalizados;</a:t>
            </a:r>
          </a:p>
          <a:p>
            <a:pPr lvl="1"/>
            <a:r>
              <a:rPr lang="pt-BR" sz="2000" i="1" dirty="0" err="1"/>
              <a:t>Features</a:t>
            </a:r>
            <a:r>
              <a:rPr lang="pt-BR" sz="2000" i="1" dirty="0"/>
              <a:t> </a:t>
            </a:r>
            <a:r>
              <a:rPr lang="pt-BR" sz="2000" dirty="0"/>
              <a:t>categóricas tratadas de forma mais inteligente;</a:t>
            </a:r>
          </a:p>
          <a:p>
            <a:pPr lvl="1"/>
            <a:r>
              <a:rPr lang="pt-BR" sz="2000" dirty="0"/>
              <a:t>Dados </a:t>
            </a:r>
            <a:r>
              <a:rPr lang="pt-BR" sz="2000" dirty="0" err="1"/>
              <a:t>missing</a:t>
            </a:r>
            <a:r>
              <a:rPr lang="pt-BR" sz="2000" dirty="0"/>
              <a:t> podem ser tratados pelo modelo;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798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2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i="0" dirty="0"/>
              <a:t>Tratamento dos dados:</a:t>
            </a:r>
          </a:p>
          <a:p>
            <a:pPr marL="171450" indent="-171450">
              <a:buFontTx/>
              <a:buChar char="-"/>
            </a:pPr>
            <a:r>
              <a:rPr lang="pt-BR" sz="1200" i="0" dirty="0"/>
              <a:t>Gastei mais tempo analisando do que testando Para otimizar meu tempo passei a trabalhar o </a:t>
            </a:r>
            <a:r>
              <a:rPr lang="pt-BR" sz="1200" i="0" dirty="0" err="1"/>
              <a:t>dataset</a:t>
            </a:r>
            <a:r>
              <a:rPr lang="pt-BR" sz="1200" i="0" dirty="0"/>
              <a:t> do jeito que </a:t>
            </a:r>
            <a:r>
              <a:rPr lang="pt-BR" sz="1200" i="0" dirty="0" err="1"/>
              <a:t>tava</a:t>
            </a:r>
            <a:endParaRPr lang="pt-BR" sz="1200" i="0" dirty="0"/>
          </a:p>
          <a:p>
            <a:endParaRPr lang="pt-BR" dirty="0"/>
          </a:p>
          <a:p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Engineering</a:t>
            </a:r>
            <a:r>
              <a:rPr lang="pt-BR" dirty="0"/>
              <a:t>:</a:t>
            </a:r>
          </a:p>
          <a:p>
            <a:pPr marL="171450" indent="-171450">
              <a:buFontTx/>
              <a:buChar char="-"/>
            </a:pPr>
            <a:r>
              <a:rPr lang="pt-BR" dirty="0"/>
              <a:t>Tarefa muito custosa</a:t>
            </a:r>
          </a:p>
          <a:p>
            <a:pPr marL="171450" indent="-171450">
              <a:buFontTx/>
              <a:buChar char="-"/>
            </a:pPr>
            <a:r>
              <a:rPr lang="pt-BR" dirty="0"/>
              <a:t>Bons resultados com </a:t>
            </a:r>
            <a:r>
              <a:rPr lang="pt-BR" dirty="0" err="1"/>
              <a:t>knn</a:t>
            </a: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0" indent="0">
              <a:buFontTx/>
              <a:buNone/>
            </a:pPr>
            <a:r>
              <a:rPr lang="pt-BR" dirty="0" err="1"/>
              <a:t>Selecao</a:t>
            </a:r>
            <a:r>
              <a:rPr lang="pt-BR" dirty="0"/>
              <a:t> de </a:t>
            </a:r>
            <a:r>
              <a:rPr lang="pt-BR" dirty="0" err="1"/>
              <a:t>Feature</a:t>
            </a:r>
            <a:r>
              <a:rPr lang="pt-BR" dirty="0"/>
              <a:t> </a:t>
            </a:r>
          </a:p>
          <a:p>
            <a:pPr marL="171450" indent="-171450">
              <a:buFontTx/>
              <a:buChar char="-"/>
            </a:pPr>
            <a:r>
              <a:rPr lang="pt-BR" dirty="0"/>
              <a:t>Gosto de rodar vários algoritmos e analisar caso a caso para compreender o </a:t>
            </a:r>
            <a:r>
              <a:rPr lang="pt-BR" dirty="0" err="1"/>
              <a:t>dataset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 err="1"/>
              <a:t>Dataset</a:t>
            </a:r>
            <a:r>
              <a:rPr lang="pt-BR" dirty="0"/>
              <a:t> anônimo dificulta o estudo para tentar fazer um input mais minucioso e menos “</a:t>
            </a:r>
            <a:r>
              <a:rPr lang="pt-BR" dirty="0" err="1"/>
              <a:t>automatico</a:t>
            </a:r>
            <a:r>
              <a:rPr lang="pt-BR" dirty="0"/>
              <a:t>”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685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19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 dirty="0"/>
              <a:t>- 131 submissões;</a:t>
            </a:r>
          </a:p>
          <a:p>
            <a:r>
              <a:rPr lang="pt-BR" sz="2000" dirty="0"/>
              <a:t>- 53 notebooks;</a:t>
            </a:r>
          </a:p>
          <a:p>
            <a:r>
              <a:rPr lang="pt-BR" sz="2000" dirty="0"/>
              <a:t>- 7 Modelos (</a:t>
            </a:r>
            <a:r>
              <a:rPr lang="pt-BR" sz="2000" dirty="0" err="1"/>
              <a:t>XGBoost</a:t>
            </a:r>
            <a:r>
              <a:rPr lang="pt-BR" sz="2000" dirty="0"/>
              <a:t>, </a:t>
            </a:r>
            <a:r>
              <a:rPr lang="pt-BR" sz="2000" dirty="0" err="1"/>
              <a:t>NGBoost</a:t>
            </a:r>
            <a:r>
              <a:rPr lang="pt-BR" sz="2000" dirty="0"/>
              <a:t>, KNN, </a:t>
            </a:r>
            <a:r>
              <a:rPr lang="pt-BR" sz="2000" dirty="0" err="1"/>
              <a:t>LightGBM</a:t>
            </a:r>
            <a:r>
              <a:rPr lang="pt-BR" sz="2000" dirty="0"/>
              <a:t>, </a:t>
            </a:r>
            <a:r>
              <a:rPr lang="pt-BR" sz="2000" dirty="0" err="1"/>
              <a:t>CatBoost</a:t>
            </a:r>
            <a:r>
              <a:rPr lang="pt-BR" sz="2000" dirty="0"/>
              <a:t>, </a:t>
            </a:r>
            <a:r>
              <a:rPr lang="pt-BR" sz="2000" dirty="0" err="1"/>
              <a:t>TabNet</a:t>
            </a:r>
            <a:r>
              <a:rPr lang="pt-BR" sz="2000" dirty="0"/>
              <a:t>, </a:t>
            </a:r>
            <a:r>
              <a:rPr lang="pt-BR" sz="2000" dirty="0" err="1"/>
              <a:t>HistGradientBoosting</a:t>
            </a:r>
            <a:r>
              <a:rPr lang="pt-BR" sz="2000" dirty="0"/>
              <a:t>);</a:t>
            </a:r>
          </a:p>
          <a:p>
            <a:r>
              <a:rPr lang="pt-BR" sz="2000" dirty="0"/>
              <a:t>- 5 </a:t>
            </a:r>
            <a:r>
              <a:rPr lang="pt-BR" sz="2000" dirty="0" err="1"/>
              <a:t>AutoMLs</a:t>
            </a:r>
            <a:r>
              <a:rPr lang="pt-BR" sz="2000" dirty="0"/>
              <a:t> (</a:t>
            </a:r>
            <a:r>
              <a:rPr lang="pt-BR" sz="2000" dirty="0" err="1"/>
              <a:t>AutoGluon</a:t>
            </a:r>
            <a:r>
              <a:rPr lang="pt-BR" sz="2000" dirty="0"/>
              <a:t>, H2OAutoML, </a:t>
            </a:r>
            <a:r>
              <a:rPr lang="pt-BR" sz="2000" dirty="0" err="1"/>
              <a:t>AutoKeras</a:t>
            </a:r>
            <a:r>
              <a:rPr lang="pt-BR" sz="2000" dirty="0"/>
              <a:t>, MLJAR, </a:t>
            </a:r>
            <a:r>
              <a:rPr lang="pt-BR" sz="2000" dirty="0" err="1"/>
              <a:t>LightAutoML</a:t>
            </a:r>
            <a:r>
              <a:rPr lang="pt-BR" sz="2000" dirty="0"/>
              <a:t>);</a:t>
            </a:r>
          </a:p>
          <a:p>
            <a:r>
              <a:rPr lang="pt-BR" sz="2000" i="1" dirty="0"/>
              <a:t>- 4 </a:t>
            </a:r>
            <a:r>
              <a:rPr lang="pt-BR" sz="2000" dirty="0"/>
              <a:t>métodos de </a:t>
            </a:r>
            <a:r>
              <a:rPr lang="pt-BR" sz="2000" i="1" dirty="0"/>
              <a:t>Ensemble</a:t>
            </a:r>
            <a:r>
              <a:rPr lang="pt-BR" sz="2000" dirty="0"/>
              <a:t> (</a:t>
            </a:r>
            <a:r>
              <a:rPr lang="pt-BR" sz="2000" i="1" dirty="0" err="1"/>
              <a:t>Stacking</a:t>
            </a:r>
            <a:r>
              <a:rPr lang="pt-BR" sz="2000" dirty="0"/>
              <a:t> com </a:t>
            </a:r>
            <a:r>
              <a:rPr lang="pt-BR" sz="2000" dirty="0" err="1"/>
              <a:t>Logit</a:t>
            </a:r>
            <a:r>
              <a:rPr lang="pt-BR" sz="2000" dirty="0"/>
              <a:t> L2, </a:t>
            </a:r>
            <a:r>
              <a:rPr lang="pt-BR" sz="2000" i="1" dirty="0" err="1"/>
              <a:t>Bleding</a:t>
            </a:r>
            <a:r>
              <a:rPr lang="pt-BR" sz="2000" dirty="0"/>
              <a:t> com média aritmética, com a média ponderada das probabilidades e </a:t>
            </a:r>
            <a:r>
              <a:rPr lang="pt-BR" sz="2000" i="1" dirty="0" err="1"/>
              <a:t>Voting</a:t>
            </a:r>
            <a:r>
              <a:rPr lang="pt-BR" sz="2000" dirty="0"/>
              <a:t>);</a:t>
            </a:r>
          </a:p>
          <a:p>
            <a:r>
              <a:rPr lang="pt-BR" sz="2000" dirty="0"/>
              <a:t>- 14 notebooks para submissão final</a:t>
            </a:r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Demora cada vez mais tempo para ter ganhos cada vez menores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06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 dirty="0"/>
              <a:t>- 131 submissões;</a:t>
            </a:r>
          </a:p>
          <a:p>
            <a:r>
              <a:rPr lang="pt-BR" sz="2000" dirty="0"/>
              <a:t>- 53 notebooks;</a:t>
            </a:r>
          </a:p>
          <a:p>
            <a:r>
              <a:rPr lang="pt-BR" sz="2000" dirty="0"/>
              <a:t>- 7 Modelos (</a:t>
            </a:r>
            <a:r>
              <a:rPr lang="pt-BR" sz="2000" dirty="0" err="1"/>
              <a:t>XGBoost</a:t>
            </a:r>
            <a:r>
              <a:rPr lang="pt-BR" sz="2000" dirty="0"/>
              <a:t>, </a:t>
            </a:r>
            <a:r>
              <a:rPr lang="pt-BR" sz="2000" dirty="0" err="1"/>
              <a:t>NGBoost</a:t>
            </a:r>
            <a:r>
              <a:rPr lang="pt-BR" sz="2000" dirty="0"/>
              <a:t>, KNN, </a:t>
            </a:r>
            <a:r>
              <a:rPr lang="pt-BR" sz="2000" dirty="0" err="1"/>
              <a:t>LightGBM</a:t>
            </a:r>
            <a:r>
              <a:rPr lang="pt-BR" sz="2000" dirty="0"/>
              <a:t>, </a:t>
            </a:r>
            <a:r>
              <a:rPr lang="pt-BR" sz="2000" dirty="0" err="1"/>
              <a:t>CatBoost</a:t>
            </a:r>
            <a:r>
              <a:rPr lang="pt-BR" sz="2000" dirty="0"/>
              <a:t>, </a:t>
            </a:r>
            <a:r>
              <a:rPr lang="pt-BR" sz="2000" dirty="0" err="1"/>
              <a:t>TabNet</a:t>
            </a:r>
            <a:r>
              <a:rPr lang="pt-BR" sz="2000" dirty="0"/>
              <a:t>, </a:t>
            </a:r>
            <a:r>
              <a:rPr lang="pt-BR" sz="2000" dirty="0" err="1"/>
              <a:t>HistGradientBoosting</a:t>
            </a:r>
            <a:r>
              <a:rPr lang="pt-BR" sz="2000" dirty="0"/>
              <a:t>);</a:t>
            </a:r>
          </a:p>
          <a:p>
            <a:r>
              <a:rPr lang="pt-BR" sz="2000" dirty="0"/>
              <a:t>- 5 </a:t>
            </a:r>
            <a:r>
              <a:rPr lang="pt-BR" sz="2000" dirty="0" err="1"/>
              <a:t>AutoMLs</a:t>
            </a:r>
            <a:r>
              <a:rPr lang="pt-BR" sz="2000" dirty="0"/>
              <a:t> (</a:t>
            </a:r>
            <a:r>
              <a:rPr lang="pt-BR" sz="2000" dirty="0" err="1"/>
              <a:t>AutoGluon</a:t>
            </a:r>
            <a:r>
              <a:rPr lang="pt-BR" sz="2000" dirty="0"/>
              <a:t>, H2OAutoML, </a:t>
            </a:r>
            <a:r>
              <a:rPr lang="pt-BR" sz="2000" dirty="0" err="1"/>
              <a:t>AutoKeras</a:t>
            </a:r>
            <a:r>
              <a:rPr lang="pt-BR" sz="2000" dirty="0"/>
              <a:t>, MLJAR, </a:t>
            </a:r>
            <a:r>
              <a:rPr lang="pt-BR" sz="2000" dirty="0" err="1"/>
              <a:t>LightAutoML</a:t>
            </a:r>
            <a:r>
              <a:rPr lang="pt-BR" sz="2000" dirty="0"/>
              <a:t>);</a:t>
            </a:r>
          </a:p>
          <a:p>
            <a:r>
              <a:rPr lang="pt-BR" sz="2000" i="1" dirty="0"/>
              <a:t>- 4 </a:t>
            </a:r>
            <a:r>
              <a:rPr lang="pt-BR" sz="2000" dirty="0"/>
              <a:t>métodos de </a:t>
            </a:r>
            <a:r>
              <a:rPr lang="pt-BR" sz="2000" i="1" dirty="0"/>
              <a:t>Ensemble</a:t>
            </a:r>
            <a:r>
              <a:rPr lang="pt-BR" sz="2000" dirty="0"/>
              <a:t> (</a:t>
            </a:r>
            <a:r>
              <a:rPr lang="pt-BR" sz="2000" i="1" dirty="0" err="1"/>
              <a:t>Stacking</a:t>
            </a:r>
            <a:r>
              <a:rPr lang="pt-BR" sz="2000" dirty="0"/>
              <a:t> com </a:t>
            </a:r>
            <a:r>
              <a:rPr lang="pt-BR" sz="2000" dirty="0" err="1"/>
              <a:t>Logit</a:t>
            </a:r>
            <a:r>
              <a:rPr lang="pt-BR" sz="2000" dirty="0"/>
              <a:t> L2, </a:t>
            </a:r>
            <a:r>
              <a:rPr lang="pt-BR" sz="2000" i="1" dirty="0" err="1"/>
              <a:t>Bleding</a:t>
            </a:r>
            <a:r>
              <a:rPr lang="pt-BR" sz="2000" dirty="0"/>
              <a:t> com média aritmética, com a média ponderada das probabilidades e </a:t>
            </a:r>
            <a:r>
              <a:rPr lang="pt-BR" sz="2000" i="1" dirty="0" err="1"/>
              <a:t>Voting</a:t>
            </a:r>
            <a:r>
              <a:rPr lang="pt-BR" sz="2000" dirty="0"/>
              <a:t>);</a:t>
            </a:r>
          </a:p>
          <a:p>
            <a:r>
              <a:rPr lang="pt-BR" sz="2000" dirty="0"/>
              <a:t>- 14 notebooks para submissão final</a:t>
            </a:r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Demora cada vez mais tempo para ter ganhos cada vez menores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544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889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161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EDA4-9F53-514F-A727-F96D47D9BF8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4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7E27B-DB3F-E441-960B-414AD6BB4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772B4A-EE5C-C542-8EA2-3C7265AF6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E783FB-BB26-A440-B68D-9E55A97C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E626F6-F0AF-244D-AD7D-290D9932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109B0F-5837-254A-9596-32670772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50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03BE3-D1EE-5948-950A-F0A8B364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B266D0-9D2A-AE4F-BF54-844577612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5BD958-7F81-CD44-BD91-0CE4A2A6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7365D4-B034-4444-B86A-2B47BF6F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82B074-AB8B-AF46-A347-4948406E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559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7A3A6A-8207-6C4A-A418-F31DD4274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922E5D-09F3-E04A-9DD2-EE8AFF63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7F2B5B-4D22-9A41-9151-86DD7AD2E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F9D78A-DB8D-4647-90C4-E20698467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0C7AFF-779F-4A4D-941A-C8A0B185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61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B94DF-596D-684E-8A6A-68C5ABA8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1A9293-9EA8-E247-A196-77571E610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E41F02-4143-9442-99AB-795456B2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AA494-14F2-A64C-BA32-AC9E9AFD1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2D39-205C-FC4A-8AE6-BC20C2AC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987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C0B28-D2CF-BA4F-8106-30D97377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F80A80-2F5D-C343-A945-A21A2ECB8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8AB510-4F19-0341-BCAD-D9A1380C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62C15A-9256-E942-8A7D-833D02BF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347483-37E5-7B4A-95EA-8B61B00F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08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06930-3CC5-B04C-B1C2-53ED03C4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92FF2D-C0B4-CD46-A003-E2CBBE0B1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1B66E0-42D2-CB4C-B78C-BB07C8ECF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223483-F420-5B40-B882-C879F780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7FD6B0-00CA-3849-8386-587B44926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9C9DEB-6EA5-FB43-9E9B-004E191B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69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C34E6-D2D1-DD4F-80F9-EB04FC50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39D4C0-5708-4A44-809D-8C890E87D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8771D2-DB4A-C94E-9164-0E4ECD1BD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565BE1-E206-A843-87E7-81374C4FD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A360ED2-0AC9-694E-AA56-B21865C40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2A54FE-8D80-B946-AAB3-A5CB7BB4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340EC3-60E9-9149-974B-7624D551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55A858-B5EF-6941-B39E-679D730D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743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276DD-0F9F-D548-992E-3E5BC177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843481E-D729-314E-A412-69DBA873C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0DE816C-595D-434C-9CBE-B437446B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FFCCC4-9EEC-C04B-A676-9A2899D9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75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BB97F9B-37B4-7245-BE91-38DADDE0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40C62EB-DB4C-184F-90AA-58615AD1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21BB58-3807-904A-8AE1-4D59772E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74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EF46A-F8F1-3A4C-9D9B-06256FBF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AC58BD-196D-D84E-9A33-8C3905A32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F24AFD-FC12-E84B-8003-F48699568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F53D67C-B6EE-6142-9C99-FA9FD6C8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1412BB-EC3F-2A41-B428-4E5CF276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A7FB4C-5115-6A43-94A4-CFE0AF04A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2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330C6-2B0A-8342-BF95-31382EB2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420185E-8ED8-794E-BCF9-B85D2C1F7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F3E6DA-06CB-0347-897A-30DC9ED9D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8A9675-1F1F-6E4C-B92B-F128B5EB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B514AE-A3D9-904C-8732-9A84EF0C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846DB5-11BE-8D47-8F62-6A042558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25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145EC4E-6CB7-E040-A2B0-9ABA6344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74BB53-0D2F-4940-8EF2-17B55C9D1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CF053-0030-0842-B453-94BC2BC34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EB3D5-A913-B942-A413-AB74C5994101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12ED14-D1FB-2A42-9BEE-DFD8A4361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8D408D-C046-CE44-BE88-830F6D85B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1089F-6FF4-3F4A-95FC-8147A5F082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3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gif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otto-group-product-classification-challenge/discussion/14335" TargetMode="External"/><Relationship Id="rId2" Type="http://schemas.openxmlformats.org/officeDocument/2006/relationships/hyperlink" Target="https://github.com/momijiame/gokinj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vpinto.github.io/fastknn/articles/knn-extraction.html" TargetMode="Externa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pavelvod/gbm-supervised-pretraining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8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2.em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8.jpe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aggle.com/gomes555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mesfellipe.github.io/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://www.github.com/gomesfellip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2.emf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tour-of-evaluation-metrics-for-imbalanced-classificatio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6.png"/><Relationship Id="rId21" Type="http://schemas.openxmlformats.org/officeDocument/2006/relationships/image" Target="../media/image28.sv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8.svg"/><Relationship Id="rId5" Type="http://schemas.openxmlformats.org/officeDocument/2006/relationships/diagramData" Target="../diagrams/data2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29.png"/><Relationship Id="rId9" Type="http://schemas.microsoft.com/office/2007/relationships/diagramDrawing" Target="../diagrams/drawing2.xml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Cidade vista do alto&#10;&#10;Descrição gerada automaticamente com confiança média">
            <a:extLst>
              <a:ext uri="{FF2B5EF4-FFF2-40B4-BE49-F238E27FC236}">
                <a16:creationId xmlns:a16="http://schemas.microsoft.com/office/drawing/2014/main" id="{5DD982B8-2F35-6149-B2FF-A3E29530E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11" t="752" b="-752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194" name="Picture 2" descr="Kaggle">
            <a:extLst>
              <a:ext uri="{FF2B5EF4-FFF2-40B4-BE49-F238E27FC236}">
                <a16:creationId xmlns:a16="http://schemas.microsoft.com/office/drawing/2014/main" id="{6DCAD1C3-E600-6F4E-8350-22FF14F0A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3" y="4669204"/>
            <a:ext cx="2550531" cy="98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D542CC8-7AF7-0643-8BE0-309080F8D6B5}"/>
              </a:ext>
            </a:extLst>
          </p:cNvPr>
          <p:cNvSpPr txBox="1"/>
          <p:nvPr/>
        </p:nvSpPr>
        <p:spPr>
          <a:xfrm>
            <a:off x="5239756" y="4673496"/>
            <a:ext cx="649338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Porto Seguro Data </a:t>
            </a:r>
            <a:r>
              <a:rPr lang="pt-BR" sz="3600" dirty="0" err="1"/>
              <a:t>Challenge</a:t>
            </a:r>
            <a:endParaRPr lang="pt-BR" sz="3600" dirty="0"/>
          </a:p>
          <a:p>
            <a:r>
              <a:rPr lang="pt-BR" sz="2400" dirty="0"/>
              <a:t>Estime a propensão de aquisição a novos produtos</a:t>
            </a:r>
          </a:p>
          <a:p>
            <a:endParaRPr lang="pt-BR" sz="3600" dirty="0"/>
          </a:p>
          <a:p>
            <a:pPr algn="r"/>
            <a:r>
              <a:rPr lang="pt-BR" sz="2000" dirty="0"/>
              <a:t>Solução Final - </a:t>
            </a:r>
            <a:r>
              <a:rPr lang="pt-BR" sz="2000" dirty="0" err="1"/>
              <a:t>Fellipe</a:t>
            </a:r>
            <a:r>
              <a:rPr lang="pt-BR" sz="2000" dirty="0"/>
              <a:t> Gomes</a:t>
            </a:r>
          </a:p>
        </p:txBody>
      </p:sp>
    </p:spTree>
    <p:extLst>
      <p:ext uri="{BB962C8B-B14F-4D97-AF65-F5344CB8AC3E}">
        <p14:creationId xmlns:p14="http://schemas.microsoft.com/office/powerpoint/2010/main" val="3268590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áfico 64">
            <a:extLst>
              <a:ext uri="{FF2B5EF4-FFF2-40B4-BE49-F238E27FC236}">
                <a16:creationId xmlns:a16="http://schemas.microsoft.com/office/drawing/2014/main" id="{7AC2FCB6-8CEB-5D48-8762-F7CB2633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207377" cy="686665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BCFCC7AC-AAD9-804C-8D10-31C06B6330C3}"/>
              </a:ext>
            </a:extLst>
          </p:cNvPr>
          <p:cNvSpPr/>
          <p:nvPr/>
        </p:nvSpPr>
        <p:spPr>
          <a:xfrm>
            <a:off x="3584257" y="3360557"/>
            <a:ext cx="405288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6D0BF5-B953-FA45-BC3F-4B70C3F0F6DF}"/>
              </a:ext>
            </a:extLst>
          </p:cNvPr>
          <p:cNvSpPr/>
          <p:nvPr/>
        </p:nvSpPr>
        <p:spPr>
          <a:xfrm>
            <a:off x="7752398" y="3360556"/>
            <a:ext cx="407431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" name="Retângulo com Único Canto Aparado 4">
            <a:extLst>
              <a:ext uri="{FF2B5EF4-FFF2-40B4-BE49-F238E27FC236}">
                <a16:creationId xmlns:a16="http://schemas.microsoft.com/office/drawing/2014/main" id="{CCEF48B7-DC96-E641-9C4F-4AB8A9E0AB27}"/>
              </a:ext>
            </a:extLst>
          </p:cNvPr>
          <p:cNvSpPr/>
          <p:nvPr/>
        </p:nvSpPr>
        <p:spPr>
          <a:xfrm>
            <a:off x="4717415" y="5795010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AutoGluon</a:t>
            </a:r>
            <a:r>
              <a:rPr lang="pt-BR" sz="1050" b="1" dirty="0">
                <a:solidFill>
                  <a:schemeClr val="bg1"/>
                </a:solidFill>
              </a:rPr>
              <a:t> + KNN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0.68559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0.70495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0.69423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842F78-9842-F64A-A50E-C732C57DB206}"/>
              </a:ext>
            </a:extLst>
          </p:cNvPr>
          <p:cNvSpPr txBox="1"/>
          <p:nvPr/>
        </p:nvSpPr>
        <p:spPr>
          <a:xfrm>
            <a:off x="12879" y="6104786"/>
            <a:ext cx="10708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000" dirty="0" err="1"/>
              <a:t>Stage</a:t>
            </a:r>
            <a:r>
              <a:rPr lang="pt-BR" sz="2000" dirty="0"/>
              <a:t> 5</a:t>
            </a:r>
          </a:p>
        </p:txBody>
      </p:sp>
      <p:sp>
        <p:nvSpPr>
          <p:cNvPr id="7" name="Retângulo com Único Canto Aparado 6">
            <a:extLst>
              <a:ext uri="{FF2B5EF4-FFF2-40B4-BE49-F238E27FC236}">
                <a16:creationId xmlns:a16="http://schemas.microsoft.com/office/drawing/2014/main" id="{090BB4E1-CB3C-9048-B06F-6AFFE6CA2052}"/>
              </a:ext>
            </a:extLst>
          </p:cNvPr>
          <p:cNvSpPr/>
          <p:nvPr/>
        </p:nvSpPr>
        <p:spPr>
          <a:xfrm>
            <a:off x="4717415" y="4907280"/>
            <a:ext cx="1771650" cy="76962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Blending</a:t>
            </a:r>
            <a:endParaRPr lang="pt-BR" sz="1000" b="1" dirty="0">
              <a:solidFill>
                <a:schemeClr val="bg1"/>
              </a:solidFill>
            </a:endParaRPr>
          </a:p>
          <a:p>
            <a:pPr algn="r"/>
            <a:endParaRPr lang="pt-BR" sz="1000" dirty="0">
              <a:solidFill>
                <a:schemeClr val="bg1"/>
              </a:solidFill>
            </a:endParaRP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0.70371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0.69425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65D0A5-C45A-0945-81A3-977FB89B10A6}"/>
              </a:ext>
            </a:extLst>
          </p:cNvPr>
          <p:cNvSpPr txBox="1"/>
          <p:nvPr/>
        </p:nvSpPr>
        <p:spPr>
          <a:xfrm>
            <a:off x="-36169" y="5147974"/>
            <a:ext cx="10931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000" dirty="0" err="1"/>
              <a:t>Stage</a:t>
            </a:r>
            <a:r>
              <a:rPr lang="pt-BR" sz="2000" dirty="0"/>
              <a:t> 4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F27441-20B5-6F4A-9F98-56AA352A600D}"/>
              </a:ext>
            </a:extLst>
          </p:cNvPr>
          <p:cNvSpPr txBox="1"/>
          <p:nvPr/>
        </p:nvSpPr>
        <p:spPr>
          <a:xfrm>
            <a:off x="-24882" y="3871383"/>
            <a:ext cx="108288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000" dirty="0" err="1"/>
              <a:t>Stage</a:t>
            </a:r>
            <a:r>
              <a:rPr lang="pt-BR" sz="2000" dirty="0"/>
              <a:t> 3</a:t>
            </a:r>
          </a:p>
        </p:txBody>
      </p:sp>
      <p:sp>
        <p:nvSpPr>
          <p:cNvPr id="16" name="Retângulo com Único Canto Aparado 15">
            <a:extLst>
              <a:ext uri="{FF2B5EF4-FFF2-40B4-BE49-F238E27FC236}">
                <a16:creationId xmlns:a16="http://schemas.microsoft.com/office/drawing/2014/main" id="{E0E07F04-CA3F-0441-AE6A-D7EE200B715D}"/>
              </a:ext>
            </a:extLst>
          </p:cNvPr>
          <p:cNvSpPr/>
          <p:nvPr/>
        </p:nvSpPr>
        <p:spPr>
          <a:xfrm>
            <a:off x="5758815" y="3515100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100" b="1" dirty="0" err="1">
                <a:solidFill>
                  <a:schemeClr val="bg1"/>
                </a:solidFill>
              </a:rPr>
              <a:t>AutoGluon</a:t>
            </a:r>
            <a:r>
              <a:rPr lang="pt-BR" sz="1100" b="1" dirty="0">
                <a:solidFill>
                  <a:schemeClr val="bg1"/>
                </a:solidFill>
              </a:rPr>
              <a:t> + </a:t>
            </a:r>
            <a:r>
              <a:rPr lang="pt-BR" sz="1100" b="1" dirty="0" err="1">
                <a:solidFill>
                  <a:schemeClr val="bg1"/>
                </a:solidFill>
              </a:rPr>
              <a:t>PseudoLabel</a:t>
            </a:r>
            <a:r>
              <a:rPr lang="pt-BR" sz="1100" b="1" dirty="0">
                <a:solidFill>
                  <a:schemeClr val="bg1"/>
                </a:solidFill>
              </a:rPr>
              <a:t> </a:t>
            </a:r>
          </a:p>
          <a:p>
            <a:r>
              <a:rPr lang="pt-BR" sz="1100" b="1" dirty="0">
                <a:solidFill>
                  <a:schemeClr val="bg1"/>
                </a:solidFill>
              </a:rPr>
              <a:t>+ KNN </a:t>
            </a:r>
            <a:r>
              <a:rPr lang="pt-BR" sz="1100" b="1" dirty="0" err="1">
                <a:solidFill>
                  <a:schemeClr val="bg1"/>
                </a:solidFill>
              </a:rPr>
              <a:t>Features</a:t>
            </a:r>
            <a:endParaRPr lang="pt-BR" sz="1100" b="1" dirty="0">
              <a:solidFill>
                <a:schemeClr val="bg1"/>
              </a:solidFill>
            </a:endParaRPr>
          </a:p>
          <a:p>
            <a:pPr algn="r"/>
            <a:r>
              <a:rPr lang="pt-BR" sz="1050" dirty="0">
                <a:solidFill>
                  <a:schemeClr val="bg1"/>
                </a:solidFill>
              </a:rPr>
              <a:t>CV: 0.69043</a:t>
            </a:r>
          </a:p>
          <a:p>
            <a:pPr algn="r"/>
            <a:r>
              <a:rPr lang="pt-BR" sz="1050" dirty="0" err="1">
                <a:solidFill>
                  <a:schemeClr val="bg1"/>
                </a:solidFill>
              </a:rPr>
              <a:t>Public</a:t>
            </a:r>
            <a:r>
              <a:rPr lang="pt-BR" sz="1050" dirty="0">
                <a:solidFill>
                  <a:schemeClr val="bg1"/>
                </a:solidFill>
              </a:rPr>
              <a:t>: 0.70019</a:t>
            </a:r>
          </a:p>
          <a:p>
            <a:pPr algn="r"/>
            <a:r>
              <a:rPr lang="pt-BR" sz="1050" dirty="0">
                <a:solidFill>
                  <a:schemeClr val="bg1"/>
                </a:solidFill>
              </a:rPr>
              <a:t>Private: 0.69411</a:t>
            </a:r>
          </a:p>
        </p:txBody>
      </p:sp>
      <p:sp>
        <p:nvSpPr>
          <p:cNvPr id="19" name="Retângulo com Único Canto Aparado 18">
            <a:extLst>
              <a:ext uri="{FF2B5EF4-FFF2-40B4-BE49-F238E27FC236}">
                <a16:creationId xmlns:a16="http://schemas.microsoft.com/office/drawing/2014/main" id="{A3418C72-AE09-F340-B895-26E62235CDC8}"/>
              </a:ext>
            </a:extLst>
          </p:cNvPr>
          <p:cNvSpPr/>
          <p:nvPr/>
        </p:nvSpPr>
        <p:spPr>
          <a:xfrm>
            <a:off x="3686175" y="3515100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AutoGluon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0.68727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0.69967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0.68905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20" name="Retângulo com Único Canto Aparado 19">
            <a:extLst>
              <a:ext uri="{FF2B5EF4-FFF2-40B4-BE49-F238E27FC236}">
                <a16:creationId xmlns:a16="http://schemas.microsoft.com/office/drawing/2014/main" id="{CF893C93-9F7E-784D-A3F7-31DCE6CC577B}"/>
              </a:ext>
            </a:extLst>
          </p:cNvPr>
          <p:cNvSpPr/>
          <p:nvPr/>
        </p:nvSpPr>
        <p:spPr>
          <a:xfrm>
            <a:off x="1485900" y="3515100"/>
            <a:ext cx="1899285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LightAutoML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</a:p>
          <a:p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r>
              <a:rPr lang="pt-BR" sz="1050" b="1" dirty="0">
                <a:solidFill>
                  <a:schemeClr val="bg1"/>
                </a:solidFill>
              </a:rPr>
              <a:t> + KNN </a:t>
            </a:r>
            <a:r>
              <a:rPr lang="pt-BR" sz="1050" b="1" dirty="0" err="1">
                <a:solidFill>
                  <a:schemeClr val="bg1"/>
                </a:solidFill>
              </a:rPr>
              <a:t>Features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0.68426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0.70144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0.69412</a:t>
            </a:r>
          </a:p>
        </p:txBody>
      </p:sp>
      <p:sp>
        <p:nvSpPr>
          <p:cNvPr id="21" name="Retângulo com Único Canto Aparado 20">
            <a:extLst>
              <a:ext uri="{FF2B5EF4-FFF2-40B4-BE49-F238E27FC236}">
                <a16:creationId xmlns:a16="http://schemas.microsoft.com/office/drawing/2014/main" id="{1F206C7E-BB8D-EC49-8F8B-15A4B879E812}"/>
              </a:ext>
            </a:extLst>
          </p:cNvPr>
          <p:cNvSpPr/>
          <p:nvPr/>
        </p:nvSpPr>
        <p:spPr>
          <a:xfrm>
            <a:off x="7819031" y="3515100"/>
            <a:ext cx="184170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LightAutoML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0.68169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0.70034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0.69295</a:t>
            </a:r>
          </a:p>
        </p:txBody>
      </p:sp>
      <p:sp>
        <p:nvSpPr>
          <p:cNvPr id="22" name="Retângulo com Único Canto Aparado 21">
            <a:extLst>
              <a:ext uri="{FF2B5EF4-FFF2-40B4-BE49-F238E27FC236}">
                <a16:creationId xmlns:a16="http://schemas.microsoft.com/office/drawing/2014/main" id="{B2E56DC2-348E-7F41-A92E-D3D59FC36AAC}"/>
              </a:ext>
            </a:extLst>
          </p:cNvPr>
          <p:cNvSpPr/>
          <p:nvPr/>
        </p:nvSpPr>
        <p:spPr>
          <a:xfrm>
            <a:off x="9904095" y="3515100"/>
            <a:ext cx="184170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LightAutoML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r>
              <a:rPr lang="pt-BR" sz="1050" b="1" dirty="0">
                <a:solidFill>
                  <a:schemeClr val="bg1"/>
                </a:solidFill>
              </a:rPr>
              <a:t>+ KNN </a:t>
            </a:r>
            <a:r>
              <a:rPr lang="pt-BR" sz="1050" b="1" dirty="0" err="1">
                <a:solidFill>
                  <a:schemeClr val="bg1"/>
                </a:solidFill>
              </a:rPr>
              <a:t>Features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0.68164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0.70096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0.69111</a:t>
            </a:r>
          </a:p>
        </p:txBody>
      </p:sp>
      <p:sp>
        <p:nvSpPr>
          <p:cNvPr id="25" name="Retângulo com Único Canto Aparado 24">
            <a:extLst>
              <a:ext uri="{FF2B5EF4-FFF2-40B4-BE49-F238E27FC236}">
                <a16:creationId xmlns:a16="http://schemas.microsoft.com/office/drawing/2014/main" id="{FF5FF95D-A44E-CA40-99DD-23C09F83533D}"/>
              </a:ext>
            </a:extLst>
          </p:cNvPr>
          <p:cNvSpPr/>
          <p:nvPr/>
        </p:nvSpPr>
        <p:spPr>
          <a:xfrm>
            <a:off x="4733795" y="1739137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bg1"/>
                </a:solidFill>
              </a:rPr>
              <a:t>(</a:t>
            </a:r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) </a:t>
            </a:r>
            <a:r>
              <a:rPr lang="pt-BR" sz="1050" b="1" dirty="0" err="1">
                <a:solidFill>
                  <a:schemeClr val="bg1"/>
                </a:solidFill>
              </a:rPr>
              <a:t>Shap</a:t>
            </a:r>
            <a:r>
              <a:rPr lang="pt-BR" sz="1050" b="1" dirty="0">
                <a:solidFill>
                  <a:schemeClr val="bg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bg1"/>
                </a:solidFill>
              </a:rPr>
              <a:t>Tomek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CatBoost</a:t>
            </a:r>
            <a:r>
              <a:rPr lang="pt-BR" sz="1050" b="1" dirty="0">
                <a:solidFill>
                  <a:schemeClr val="bg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0.68243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0.69805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0.69049</a:t>
            </a:r>
          </a:p>
        </p:txBody>
      </p:sp>
      <p:sp>
        <p:nvSpPr>
          <p:cNvPr id="26" name="Retângulo com Único Canto Aparado 25">
            <a:extLst>
              <a:ext uri="{FF2B5EF4-FFF2-40B4-BE49-F238E27FC236}">
                <a16:creationId xmlns:a16="http://schemas.microsoft.com/office/drawing/2014/main" id="{BF927338-4530-F747-BA18-AC4D31BE24DE}"/>
              </a:ext>
            </a:extLst>
          </p:cNvPr>
          <p:cNvSpPr/>
          <p:nvPr/>
        </p:nvSpPr>
        <p:spPr>
          <a:xfrm>
            <a:off x="1481749" y="1715410"/>
            <a:ext cx="1899285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bg1"/>
                </a:solidFill>
              </a:rPr>
              <a:t>(</a:t>
            </a:r>
            <a:r>
              <a:rPr lang="pt-BR" sz="1050" b="1" dirty="0" err="1">
                <a:solidFill>
                  <a:schemeClr val="bg1"/>
                </a:solidFill>
              </a:rPr>
              <a:t>CatBoost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) </a:t>
            </a:r>
            <a:r>
              <a:rPr lang="pt-BR" sz="1050" b="1" dirty="0" err="1">
                <a:solidFill>
                  <a:schemeClr val="bg1"/>
                </a:solidFill>
              </a:rPr>
              <a:t>Shap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AutoGluon</a:t>
            </a:r>
            <a:r>
              <a:rPr lang="pt-BR" sz="1050" b="1" dirty="0">
                <a:solidFill>
                  <a:schemeClr val="bg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0.68461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0.69908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0.69678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94A5C79-4ABD-F146-9433-F867FE190FB1}"/>
              </a:ext>
            </a:extLst>
          </p:cNvPr>
          <p:cNvSpPr txBox="1"/>
          <p:nvPr/>
        </p:nvSpPr>
        <p:spPr>
          <a:xfrm>
            <a:off x="-37838" y="2093903"/>
            <a:ext cx="10849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000" dirty="0" err="1"/>
              <a:t>Stage</a:t>
            </a:r>
            <a:r>
              <a:rPr lang="pt-BR" sz="2000" dirty="0"/>
              <a:t> 2</a:t>
            </a:r>
          </a:p>
        </p:txBody>
      </p:sp>
      <p:sp>
        <p:nvSpPr>
          <p:cNvPr id="50" name="Retângulo com Único Canto Aparado 49">
            <a:extLst>
              <a:ext uri="{FF2B5EF4-FFF2-40B4-BE49-F238E27FC236}">
                <a16:creationId xmlns:a16="http://schemas.microsoft.com/office/drawing/2014/main" id="{FF3BDEF6-F4B8-B24C-950E-DA6D7A76542B}"/>
              </a:ext>
            </a:extLst>
          </p:cNvPr>
          <p:cNvSpPr/>
          <p:nvPr/>
        </p:nvSpPr>
        <p:spPr>
          <a:xfrm>
            <a:off x="8068743" y="1307018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bg1"/>
                </a:solidFill>
              </a:rPr>
              <a:t>(</a:t>
            </a:r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) </a:t>
            </a:r>
            <a:r>
              <a:rPr lang="pt-BR" sz="1050" b="1" dirty="0" err="1">
                <a:solidFill>
                  <a:schemeClr val="bg1"/>
                </a:solidFill>
              </a:rPr>
              <a:t>Shap</a:t>
            </a:r>
            <a:r>
              <a:rPr lang="pt-BR" sz="1050" b="1" dirty="0">
                <a:solidFill>
                  <a:schemeClr val="bg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bg1"/>
                </a:solidFill>
              </a:rPr>
              <a:t>AutoGluon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0.684772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0.69824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0.69329</a:t>
            </a:r>
          </a:p>
        </p:txBody>
      </p:sp>
      <p:sp>
        <p:nvSpPr>
          <p:cNvPr id="51" name="Retângulo com Único Canto Aparado 50">
            <a:extLst>
              <a:ext uri="{FF2B5EF4-FFF2-40B4-BE49-F238E27FC236}">
                <a16:creationId xmlns:a16="http://schemas.microsoft.com/office/drawing/2014/main" id="{B47E61C4-789D-2C4A-924A-C5F52570B5F5}"/>
              </a:ext>
            </a:extLst>
          </p:cNvPr>
          <p:cNvSpPr/>
          <p:nvPr/>
        </p:nvSpPr>
        <p:spPr>
          <a:xfrm>
            <a:off x="10123173" y="2182177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CatBoost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0.68346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0.69839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0.69431</a:t>
            </a:r>
          </a:p>
        </p:txBody>
      </p:sp>
      <p:cxnSp>
        <p:nvCxnSpPr>
          <p:cNvPr id="64" name="Conector Angulado 63">
            <a:extLst>
              <a:ext uri="{FF2B5EF4-FFF2-40B4-BE49-F238E27FC236}">
                <a16:creationId xmlns:a16="http://schemas.microsoft.com/office/drawing/2014/main" id="{8D847D8F-B6E1-2045-B0EC-30431D5A52E0}"/>
              </a:ext>
            </a:extLst>
          </p:cNvPr>
          <p:cNvCxnSpPr>
            <a:cxnSpLocks/>
            <a:stCxn id="50" idx="0"/>
            <a:endCxn id="51" idx="3"/>
          </p:cNvCxnSpPr>
          <p:nvPr/>
        </p:nvCxnSpPr>
        <p:spPr>
          <a:xfrm>
            <a:off x="9840393" y="1792793"/>
            <a:ext cx="1168605" cy="389384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ângulo com Único Canto Aparado 102">
            <a:extLst>
              <a:ext uri="{FF2B5EF4-FFF2-40B4-BE49-F238E27FC236}">
                <a16:creationId xmlns:a16="http://schemas.microsoft.com/office/drawing/2014/main" id="{52951A45-EE82-C349-AC5E-6E3DC5C0E7B2}"/>
              </a:ext>
            </a:extLst>
          </p:cNvPr>
          <p:cNvSpPr/>
          <p:nvPr/>
        </p:nvSpPr>
        <p:spPr>
          <a:xfrm>
            <a:off x="2397442" y="70576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Fork</a:t>
            </a:r>
            <a:r>
              <a:rPr lang="pt-BR" sz="1050" b="1" dirty="0">
                <a:solidFill>
                  <a:schemeClr val="bg1"/>
                </a:solidFill>
              </a:rPr>
              <a:t> </a:t>
            </a:r>
            <a:r>
              <a:rPr lang="pt-BR" sz="1050" b="1" dirty="0" err="1">
                <a:solidFill>
                  <a:schemeClr val="bg1"/>
                </a:solidFill>
              </a:rPr>
              <a:t>of</a:t>
            </a:r>
            <a:r>
              <a:rPr lang="pt-BR" sz="1050" b="1" dirty="0">
                <a:solidFill>
                  <a:schemeClr val="bg1"/>
                </a:solidFill>
              </a:rPr>
              <a:t> </a:t>
            </a:r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 Tunado</a:t>
            </a: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0.68232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0.69146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0.69068</a:t>
            </a:r>
          </a:p>
        </p:txBody>
      </p:sp>
      <p:sp>
        <p:nvSpPr>
          <p:cNvPr id="104" name="Retângulo com Único Canto Aparado 103">
            <a:extLst>
              <a:ext uri="{FF2B5EF4-FFF2-40B4-BE49-F238E27FC236}">
                <a16:creationId xmlns:a16="http://schemas.microsoft.com/office/drawing/2014/main" id="{A5E00484-003D-E84E-B3B2-3110E647E327}"/>
              </a:ext>
            </a:extLst>
          </p:cNvPr>
          <p:cNvSpPr/>
          <p:nvPr/>
        </p:nvSpPr>
        <p:spPr>
          <a:xfrm>
            <a:off x="5856288" y="70576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 Tunado</a:t>
            </a: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0.68046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0.69097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0.69197</a:t>
            </a:r>
          </a:p>
        </p:txBody>
      </p:sp>
      <p:cxnSp>
        <p:nvCxnSpPr>
          <p:cNvPr id="105" name="Conector Angulado 104">
            <a:extLst>
              <a:ext uri="{FF2B5EF4-FFF2-40B4-BE49-F238E27FC236}">
                <a16:creationId xmlns:a16="http://schemas.microsoft.com/office/drawing/2014/main" id="{0FAA4008-9A53-8C47-8617-B054C3D9F454}"/>
              </a:ext>
            </a:extLst>
          </p:cNvPr>
          <p:cNvCxnSpPr>
            <a:cxnSpLocks/>
            <a:stCxn id="104" idx="0"/>
            <a:endCxn id="50" idx="2"/>
          </p:cNvCxnSpPr>
          <p:nvPr/>
        </p:nvCxnSpPr>
        <p:spPr>
          <a:xfrm>
            <a:off x="7627938" y="556351"/>
            <a:ext cx="440805" cy="1236442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Angulado 107">
            <a:extLst>
              <a:ext uri="{FF2B5EF4-FFF2-40B4-BE49-F238E27FC236}">
                <a16:creationId xmlns:a16="http://schemas.microsoft.com/office/drawing/2014/main" id="{D3BC88EB-51E3-4645-B1F8-FEE7F2DBD9B9}"/>
              </a:ext>
            </a:extLst>
          </p:cNvPr>
          <p:cNvCxnSpPr>
            <a:cxnSpLocks/>
            <a:stCxn id="104" idx="1"/>
            <a:endCxn id="25" idx="3"/>
          </p:cNvCxnSpPr>
          <p:nvPr/>
        </p:nvCxnSpPr>
        <p:spPr>
          <a:xfrm rot="5400000">
            <a:off x="5832362" y="829385"/>
            <a:ext cx="697011" cy="1122493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Angulado 110">
            <a:extLst>
              <a:ext uri="{FF2B5EF4-FFF2-40B4-BE49-F238E27FC236}">
                <a16:creationId xmlns:a16="http://schemas.microsoft.com/office/drawing/2014/main" id="{92C55ADC-AE8D-374D-B49A-6210EF4D9D78}"/>
              </a:ext>
            </a:extLst>
          </p:cNvPr>
          <p:cNvCxnSpPr>
            <a:cxnSpLocks/>
            <a:stCxn id="103" idx="1"/>
            <a:endCxn id="26" idx="3"/>
          </p:cNvCxnSpPr>
          <p:nvPr/>
        </p:nvCxnSpPr>
        <p:spPr>
          <a:xfrm rot="5400000">
            <a:off x="2520688" y="952831"/>
            <a:ext cx="673284" cy="851875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CEBBB4F1-3187-AD41-9510-DEF22B0A5D74}"/>
              </a:ext>
            </a:extLst>
          </p:cNvPr>
          <p:cNvSpPr txBox="1"/>
          <p:nvPr/>
        </p:nvSpPr>
        <p:spPr>
          <a:xfrm>
            <a:off x="5807" y="371685"/>
            <a:ext cx="108494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000" dirty="0" err="1"/>
              <a:t>Stage</a:t>
            </a:r>
            <a:r>
              <a:rPr lang="pt-BR" sz="2000" dirty="0"/>
              <a:t> 1</a:t>
            </a:r>
          </a:p>
        </p:txBody>
      </p: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E188B1D7-DDB0-FF4A-AD9D-C9B193DFD51B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>
            <a:off x="2431392" y="2686960"/>
            <a:ext cx="4151" cy="82814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11A70C4B-8A2B-4F42-84DF-A6AC2AF70904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flipH="1">
            <a:off x="2435543" y="2710687"/>
            <a:ext cx="3184077" cy="804413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3D536F31-B38F-174A-BD0F-9C3D888CFE4D}"/>
              </a:ext>
            </a:extLst>
          </p:cNvPr>
          <p:cNvCxnSpPr>
            <a:cxnSpLocks/>
            <a:stCxn id="50" idx="1"/>
            <a:endCxn id="24" idx="0"/>
          </p:cNvCxnSpPr>
          <p:nvPr/>
        </p:nvCxnSpPr>
        <p:spPr>
          <a:xfrm flipH="1">
            <a:off x="5610702" y="2278568"/>
            <a:ext cx="3343866" cy="108198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B60FA05B-50CA-7345-98BF-0074EF3439E2}"/>
              </a:ext>
            </a:extLst>
          </p:cNvPr>
          <p:cNvCxnSpPr>
            <a:cxnSpLocks/>
            <a:stCxn id="25" idx="1"/>
            <a:endCxn id="24" idx="0"/>
          </p:cNvCxnSpPr>
          <p:nvPr/>
        </p:nvCxnSpPr>
        <p:spPr>
          <a:xfrm flipH="1">
            <a:off x="5610702" y="2710687"/>
            <a:ext cx="8918" cy="64987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de Seta Reta 137">
            <a:extLst>
              <a:ext uri="{FF2B5EF4-FFF2-40B4-BE49-F238E27FC236}">
                <a16:creationId xmlns:a16="http://schemas.microsoft.com/office/drawing/2014/main" id="{59CD1D24-9119-C449-B5B9-974CB6E1CDEF}"/>
              </a:ext>
            </a:extLst>
          </p:cNvPr>
          <p:cNvCxnSpPr>
            <a:cxnSpLocks/>
            <a:stCxn id="25" idx="1"/>
            <a:endCxn id="23" idx="0"/>
          </p:cNvCxnSpPr>
          <p:nvPr/>
        </p:nvCxnSpPr>
        <p:spPr>
          <a:xfrm>
            <a:off x="5619620" y="2710687"/>
            <a:ext cx="4169938" cy="64986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BA85A71E-D9C3-7740-B605-0EB22E50D88A}"/>
              </a:ext>
            </a:extLst>
          </p:cNvPr>
          <p:cNvCxnSpPr>
            <a:cxnSpLocks/>
            <a:stCxn id="51" idx="1"/>
            <a:endCxn id="23" idx="0"/>
          </p:cNvCxnSpPr>
          <p:nvPr/>
        </p:nvCxnSpPr>
        <p:spPr>
          <a:xfrm flipH="1">
            <a:off x="9789558" y="3153727"/>
            <a:ext cx="1219440" cy="20682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ta para a Direita 1">
            <a:extLst>
              <a:ext uri="{FF2B5EF4-FFF2-40B4-BE49-F238E27FC236}">
                <a16:creationId xmlns:a16="http://schemas.microsoft.com/office/drawing/2014/main" id="{5AF17C3A-7D93-4244-9513-35E3052EC8B5}"/>
              </a:ext>
            </a:extLst>
          </p:cNvPr>
          <p:cNvSpPr/>
          <p:nvPr/>
        </p:nvSpPr>
        <p:spPr>
          <a:xfrm>
            <a:off x="5547445" y="3889860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 para a Direita 37">
            <a:extLst>
              <a:ext uri="{FF2B5EF4-FFF2-40B4-BE49-F238E27FC236}">
                <a16:creationId xmlns:a16="http://schemas.microsoft.com/office/drawing/2014/main" id="{65E30C26-C5E8-2F4C-ABC4-ACB92C74F426}"/>
              </a:ext>
            </a:extLst>
          </p:cNvPr>
          <p:cNvSpPr/>
          <p:nvPr/>
        </p:nvSpPr>
        <p:spPr>
          <a:xfrm>
            <a:off x="9707921" y="3861793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9A6112C8-A422-5146-8777-7CFE8EC7835D}"/>
              </a:ext>
            </a:extLst>
          </p:cNvPr>
          <p:cNvSpPr/>
          <p:nvPr/>
        </p:nvSpPr>
        <p:spPr>
          <a:xfrm>
            <a:off x="5706474" y="7460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01.1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F6FBD129-A0BE-664A-B897-A25C53FFD162}"/>
              </a:ext>
            </a:extLst>
          </p:cNvPr>
          <p:cNvSpPr/>
          <p:nvPr/>
        </p:nvSpPr>
        <p:spPr>
          <a:xfrm>
            <a:off x="9944146" y="28226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02.2</a:t>
            </a:r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6AB0040E-17AB-7D4E-874D-8DFB6A271574}"/>
              </a:ext>
            </a:extLst>
          </p:cNvPr>
          <p:cNvSpPr/>
          <p:nvPr/>
        </p:nvSpPr>
        <p:spPr>
          <a:xfrm>
            <a:off x="2275456" y="73799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01.2</a:t>
            </a:r>
          </a:p>
        </p:txBody>
      </p:sp>
      <p:sp>
        <p:nvSpPr>
          <p:cNvPr id="47" name="Retângulo Arredondado 46">
            <a:extLst>
              <a:ext uri="{FF2B5EF4-FFF2-40B4-BE49-F238E27FC236}">
                <a16:creationId xmlns:a16="http://schemas.microsoft.com/office/drawing/2014/main" id="{F819915B-C7A1-5F4C-87FF-228C97D9FEEE}"/>
              </a:ext>
            </a:extLst>
          </p:cNvPr>
          <p:cNvSpPr/>
          <p:nvPr/>
        </p:nvSpPr>
        <p:spPr>
          <a:xfrm>
            <a:off x="1357109" y="23633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02.4</a:t>
            </a:r>
          </a:p>
        </p:txBody>
      </p:sp>
      <p:sp>
        <p:nvSpPr>
          <p:cNvPr id="48" name="Retângulo Arredondado 47">
            <a:extLst>
              <a:ext uri="{FF2B5EF4-FFF2-40B4-BE49-F238E27FC236}">
                <a16:creationId xmlns:a16="http://schemas.microsoft.com/office/drawing/2014/main" id="{8E1FC91B-CB25-FF43-82C0-9D5F4F4A3B31}"/>
              </a:ext>
            </a:extLst>
          </p:cNvPr>
          <p:cNvSpPr/>
          <p:nvPr/>
        </p:nvSpPr>
        <p:spPr>
          <a:xfrm>
            <a:off x="7918401" y="192564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02.1</a:t>
            </a:r>
          </a:p>
        </p:txBody>
      </p:sp>
      <p:sp>
        <p:nvSpPr>
          <p:cNvPr id="52" name="Retângulo Arredondado 51">
            <a:extLst>
              <a:ext uri="{FF2B5EF4-FFF2-40B4-BE49-F238E27FC236}">
                <a16:creationId xmlns:a16="http://schemas.microsoft.com/office/drawing/2014/main" id="{03070CDF-EA7C-B44D-AAD0-B03293C7FA1D}"/>
              </a:ext>
            </a:extLst>
          </p:cNvPr>
          <p:cNvSpPr/>
          <p:nvPr/>
        </p:nvSpPr>
        <p:spPr>
          <a:xfrm>
            <a:off x="4577753" y="236331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02.3</a:t>
            </a:r>
          </a:p>
        </p:txBody>
      </p:sp>
      <p:sp>
        <p:nvSpPr>
          <p:cNvPr id="53" name="Retângulo Arredondado 52">
            <a:extLst>
              <a:ext uri="{FF2B5EF4-FFF2-40B4-BE49-F238E27FC236}">
                <a16:creationId xmlns:a16="http://schemas.microsoft.com/office/drawing/2014/main" id="{8E6F8312-D909-1341-B763-5D9F520D14A1}"/>
              </a:ext>
            </a:extLst>
          </p:cNvPr>
          <p:cNvSpPr/>
          <p:nvPr/>
        </p:nvSpPr>
        <p:spPr>
          <a:xfrm>
            <a:off x="1380468" y="4171041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03.1</a:t>
            </a:r>
          </a:p>
        </p:txBody>
      </p:sp>
      <p:sp>
        <p:nvSpPr>
          <p:cNvPr id="54" name="Retângulo Arredondado 53">
            <a:extLst>
              <a:ext uri="{FF2B5EF4-FFF2-40B4-BE49-F238E27FC236}">
                <a16:creationId xmlns:a16="http://schemas.microsoft.com/office/drawing/2014/main" id="{2002534D-6DC2-7043-8201-B121DB5BB42A}"/>
              </a:ext>
            </a:extLst>
          </p:cNvPr>
          <p:cNvSpPr/>
          <p:nvPr/>
        </p:nvSpPr>
        <p:spPr>
          <a:xfrm>
            <a:off x="3628549" y="4172446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03.2A</a:t>
            </a:r>
          </a:p>
        </p:txBody>
      </p:sp>
      <p:sp>
        <p:nvSpPr>
          <p:cNvPr id="55" name="Retângulo Arredondado 54">
            <a:extLst>
              <a:ext uri="{FF2B5EF4-FFF2-40B4-BE49-F238E27FC236}">
                <a16:creationId xmlns:a16="http://schemas.microsoft.com/office/drawing/2014/main" id="{E958454B-2DF0-FA4D-A1DE-CF6285FC8189}"/>
              </a:ext>
            </a:extLst>
          </p:cNvPr>
          <p:cNvSpPr/>
          <p:nvPr/>
        </p:nvSpPr>
        <p:spPr>
          <a:xfrm>
            <a:off x="5675789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03.2B</a:t>
            </a:r>
          </a:p>
        </p:txBody>
      </p:sp>
      <p:sp>
        <p:nvSpPr>
          <p:cNvPr id="56" name="Retângulo Arredondado 55">
            <a:extLst>
              <a:ext uri="{FF2B5EF4-FFF2-40B4-BE49-F238E27FC236}">
                <a16:creationId xmlns:a16="http://schemas.microsoft.com/office/drawing/2014/main" id="{902FD511-9AE7-0A40-BE52-5D2FE56273AB}"/>
              </a:ext>
            </a:extLst>
          </p:cNvPr>
          <p:cNvSpPr/>
          <p:nvPr/>
        </p:nvSpPr>
        <p:spPr>
          <a:xfrm>
            <a:off x="9830123" y="4164094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03.3B</a:t>
            </a:r>
          </a:p>
        </p:txBody>
      </p:sp>
      <p:sp>
        <p:nvSpPr>
          <p:cNvPr id="57" name="Retângulo Arredondado 56">
            <a:extLst>
              <a:ext uri="{FF2B5EF4-FFF2-40B4-BE49-F238E27FC236}">
                <a16:creationId xmlns:a16="http://schemas.microsoft.com/office/drawing/2014/main" id="{7C3C972A-805F-ED4E-8A56-DAC1298B501F}"/>
              </a:ext>
            </a:extLst>
          </p:cNvPr>
          <p:cNvSpPr/>
          <p:nvPr/>
        </p:nvSpPr>
        <p:spPr>
          <a:xfrm>
            <a:off x="7756787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94E69AC-9C8C-CA48-A21F-0CE2B54E9549}"/>
              </a:ext>
            </a:extLst>
          </p:cNvPr>
          <p:cNvSpPr/>
          <p:nvPr/>
        </p:nvSpPr>
        <p:spPr>
          <a:xfrm>
            <a:off x="5470764" y="3646887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0099A70-2043-A346-974D-4B36511ACAD3}"/>
              </a:ext>
            </a:extLst>
          </p:cNvPr>
          <p:cNvSpPr/>
          <p:nvPr/>
        </p:nvSpPr>
        <p:spPr>
          <a:xfrm>
            <a:off x="9631240" y="3617805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9F47FD9-2504-8444-A6DD-7460F4595BEA}"/>
              </a:ext>
            </a:extLst>
          </p:cNvPr>
          <p:cNvCxnSpPr/>
          <p:nvPr/>
        </p:nvCxnSpPr>
        <p:spPr>
          <a:xfrm>
            <a:off x="1083684" y="15894"/>
            <a:ext cx="0" cy="6842106"/>
          </a:xfrm>
          <a:prstGeom prst="line">
            <a:avLst/>
          </a:prstGeom>
          <a:ln w="28575">
            <a:solidFill>
              <a:srgbClr val="22384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 Arredondado 83">
            <a:extLst>
              <a:ext uri="{FF2B5EF4-FFF2-40B4-BE49-F238E27FC236}">
                <a16:creationId xmlns:a16="http://schemas.microsoft.com/office/drawing/2014/main" id="{B4FCA1A9-8DBB-D148-9402-FE1F35FCF182}"/>
              </a:ext>
            </a:extLst>
          </p:cNvPr>
          <p:cNvSpPr/>
          <p:nvPr/>
        </p:nvSpPr>
        <p:spPr>
          <a:xfrm>
            <a:off x="4572000" y="538022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85" name="Retângulo Arredondado 84">
            <a:extLst>
              <a:ext uri="{FF2B5EF4-FFF2-40B4-BE49-F238E27FC236}">
                <a16:creationId xmlns:a16="http://schemas.microsoft.com/office/drawing/2014/main" id="{034FBA2E-5D29-084D-8BFA-7372196D0356}"/>
              </a:ext>
            </a:extLst>
          </p:cNvPr>
          <p:cNvSpPr/>
          <p:nvPr/>
        </p:nvSpPr>
        <p:spPr>
          <a:xfrm>
            <a:off x="4572000" y="64640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05</a:t>
            </a:r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7B69B06B-567B-3B48-A18F-5A95C8BB3018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5603240" y="5676900"/>
            <a:ext cx="0" cy="11228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>
            <a:extLst>
              <a:ext uri="{FF2B5EF4-FFF2-40B4-BE49-F238E27FC236}">
                <a16:creationId xmlns:a16="http://schemas.microsoft.com/office/drawing/2014/main" id="{B0B66C6E-176E-4448-BDFF-697D645D3DDC}"/>
              </a:ext>
            </a:extLst>
          </p:cNvPr>
          <p:cNvCxnSpPr>
            <a:cxnSpLocks/>
            <a:stCxn id="20" idx="1"/>
            <a:endCxn id="7" idx="2"/>
          </p:cNvCxnSpPr>
          <p:nvPr/>
        </p:nvCxnSpPr>
        <p:spPr>
          <a:xfrm rot="16200000" flipH="1">
            <a:off x="3173759" y="3748434"/>
            <a:ext cx="805440" cy="2281872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do 59">
            <a:extLst>
              <a:ext uri="{FF2B5EF4-FFF2-40B4-BE49-F238E27FC236}">
                <a16:creationId xmlns:a16="http://schemas.microsoft.com/office/drawing/2014/main" id="{4A631828-AFC0-CE4D-BB34-43E874955686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>
          <a:xfrm rot="5400000">
            <a:off x="7869038" y="3371570"/>
            <a:ext cx="540548" cy="3300493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654C6CB-F4CA-D14F-AC0A-5A31E17CA35D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flipH="1">
            <a:off x="5603240" y="4751543"/>
            <a:ext cx="7462" cy="15573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com Único Canto Aparado 67">
            <a:extLst>
              <a:ext uri="{FF2B5EF4-FFF2-40B4-BE49-F238E27FC236}">
                <a16:creationId xmlns:a16="http://schemas.microsoft.com/office/drawing/2014/main" id="{9F40728B-5D73-234A-8A76-4DDADEF87BD9}"/>
              </a:ext>
            </a:extLst>
          </p:cNvPr>
          <p:cNvSpPr/>
          <p:nvPr/>
        </p:nvSpPr>
        <p:spPr>
          <a:xfrm>
            <a:off x="9992813" y="70576"/>
            <a:ext cx="1771650" cy="971550"/>
          </a:xfrm>
          <a:prstGeom prst="snip1Rect">
            <a:avLst/>
          </a:prstGeom>
          <a:solidFill>
            <a:srgbClr val="223842">
              <a:alpha val="63599"/>
            </a:srgbClr>
          </a:solidFill>
          <a:ln w="38100">
            <a:solidFill>
              <a:srgbClr val="DCD3D8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bg1"/>
                </a:solidFill>
              </a:rPr>
              <a:t>KNN </a:t>
            </a:r>
            <a:r>
              <a:rPr lang="pt-BR" sz="1050" b="1" dirty="0" err="1">
                <a:solidFill>
                  <a:schemeClr val="bg1"/>
                </a:solidFill>
              </a:rPr>
              <a:t>Features</a:t>
            </a:r>
            <a:endParaRPr lang="pt-BR" sz="1050" b="1" dirty="0">
              <a:solidFill>
                <a:schemeClr val="bg1"/>
              </a:solidFill>
            </a:endParaRPr>
          </a:p>
          <a:p>
            <a:endParaRPr lang="pt-BR" sz="1050" b="1" dirty="0">
              <a:solidFill>
                <a:schemeClr val="bg1"/>
              </a:solidFill>
            </a:endParaRPr>
          </a:p>
        </p:txBody>
      </p:sp>
      <p:sp>
        <p:nvSpPr>
          <p:cNvPr id="69" name="Retângulo Arredondado 68">
            <a:extLst>
              <a:ext uri="{FF2B5EF4-FFF2-40B4-BE49-F238E27FC236}">
                <a16:creationId xmlns:a16="http://schemas.microsoft.com/office/drawing/2014/main" id="{2014FEEC-9DA6-F040-A1D5-7BEC04F4F921}"/>
              </a:ext>
            </a:extLst>
          </p:cNvPr>
          <p:cNvSpPr/>
          <p:nvPr/>
        </p:nvSpPr>
        <p:spPr>
          <a:xfrm>
            <a:off x="9832673" y="70831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00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F2819169-8C8C-834E-BDA2-DEEAD202E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315" y="5443749"/>
            <a:ext cx="1146001" cy="11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61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áfico 41">
            <a:extLst>
              <a:ext uri="{FF2B5EF4-FFF2-40B4-BE49-F238E27FC236}">
                <a16:creationId xmlns:a16="http://schemas.microsoft.com/office/drawing/2014/main" id="{F127045F-9B59-724A-B58C-153B3017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207377" cy="686665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BCFCC7AC-AAD9-804C-8D10-31C06B6330C3}"/>
              </a:ext>
            </a:extLst>
          </p:cNvPr>
          <p:cNvSpPr/>
          <p:nvPr/>
        </p:nvSpPr>
        <p:spPr>
          <a:xfrm>
            <a:off x="3584257" y="3360557"/>
            <a:ext cx="4052889" cy="1390986"/>
          </a:xfrm>
          <a:prstGeom prst="rect">
            <a:avLst/>
          </a:prstGeom>
          <a:solidFill>
            <a:srgbClr val="C5BCC6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6D0BF5-B953-FA45-BC3F-4B70C3F0F6DF}"/>
              </a:ext>
            </a:extLst>
          </p:cNvPr>
          <p:cNvSpPr/>
          <p:nvPr/>
        </p:nvSpPr>
        <p:spPr>
          <a:xfrm>
            <a:off x="7752398" y="3360556"/>
            <a:ext cx="4074319" cy="1390986"/>
          </a:xfrm>
          <a:prstGeom prst="rect">
            <a:avLst/>
          </a:prstGeom>
          <a:solidFill>
            <a:srgbClr val="C5BCC6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" name="Retângulo com Único Canto Aparado 4">
            <a:extLst>
              <a:ext uri="{FF2B5EF4-FFF2-40B4-BE49-F238E27FC236}">
                <a16:creationId xmlns:a16="http://schemas.microsoft.com/office/drawing/2014/main" id="{CCEF48B7-DC96-E641-9C4F-4AB8A9E0AB27}"/>
              </a:ext>
            </a:extLst>
          </p:cNvPr>
          <p:cNvSpPr/>
          <p:nvPr/>
        </p:nvSpPr>
        <p:spPr>
          <a:xfrm>
            <a:off x="4717415" y="5795010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AutoGluon</a:t>
            </a:r>
            <a:r>
              <a:rPr lang="pt-BR" sz="1050" b="1" dirty="0">
                <a:solidFill>
                  <a:schemeClr val="bg1"/>
                </a:solidFill>
              </a:rPr>
              <a:t> + KNN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0.68559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0.70495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0.69423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842F78-9842-F64A-A50E-C732C57DB206}"/>
              </a:ext>
            </a:extLst>
          </p:cNvPr>
          <p:cNvSpPr txBox="1"/>
          <p:nvPr/>
        </p:nvSpPr>
        <p:spPr>
          <a:xfrm>
            <a:off x="12879" y="6104786"/>
            <a:ext cx="10708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000" dirty="0" err="1"/>
              <a:t>Stage</a:t>
            </a:r>
            <a:r>
              <a:rPr lang="pt-BR" sz="2000" dirty="0"/>
              <a:t> 5</a:t>
            </a:r>
          </a:p>
        </p:txBody>
      </p:sp>
      <p:sp>
        <p:nvSpPr>
          <p:cNvPr id="7" name="Retângulo com Único Canto Aparado 6">
            <a:extLst>
              <a:ext uri="{FF2B5EF4-FFF2-40B4-BE49-F238E27FC236}">
                <a16:creationId xmlns:a16="http://schemas.microsoft.com/office/drawing/2014/main" id="{090BB4E1-CB3C-9048-B06F-6AFFE6CA2052}"/>
              </a:ext>
            </a:extLst>
          </p:cNvPr>
          <p:cNvSpPr/>
          <p:nvPr/>
        </p:nvSpPr>
        <p:spPr>
          <a:xfrm>
            <a:off x="4717415" y="4907280"/>
            <a:ext cx="1771650" cy="76962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Blending</a:t>
            </a:r>
            <a:endParaRPr lang="pt-BR" sz="1000" b="1" dirty="0">
              <a:solidFill>
                <a:schemeClr val="bg1"/>
              </a:solidFill>
            </a:endParaRPr>
          </a:p>
          <a:p>
            <a:pPr algn="r"/>
            <a:endParaRPr lang="pt-BR" sz="1000" dirty="0">
              <a:solidFill>
                <a:schemeClr val="bg1"/>
              </a:solidFill>
            </a:endParaRP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0.70371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0.69425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765D0A5-C45A-0945-81A3-977FB89B10A6}"/>
              </a:ext>
            </a:extLst>
          </p:cNvPr>
          <p:cNvSpPr txBox="1"/>
          <p:nvPr/>
        </p:nvSpPr>
        <p:spPr>
          <a:xfrm>
            <a:off x="-36169" y="5147974"/>
            <a:ext cx="10931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000" dirty="0" err="1"/>
              <a:t>Stage</a:t>
            </a:r>
            <a:r>
              <a:rPr lang="pt-BR" sz="2000" dirty="0"/>
              <a:t> 4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F27441-20B5-6F4A-9F98-56AA352A600D}"/>
              </a:ext>
            </a:extLst>
          </p:cNvPr>
          <p:cNvSpPr txBox="1"/>
          <p:nvPr/>
        </p:nvSpPr>
        <p:spPr>
          <a:xfrm>
            <a:off x="-24882" y="3871383"/>
            <a:ext cx="108288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000" dirty="0" err="1"/>
              <a:t>Stage</a:t>
            </a:r>
            <a:r>
              <a:rPr lang="pt-BR" sz="2000" dirty="0"/>
              <a:t> 3</a:t>
            </a:r>
          </a:p>
        </p:txBody>
      </p:sp>
      <p:sp>
        <p:nvSpPr>
          <p:cNvPr id="16" name="Retângulo com Único Canto Aparado 15">
            <a:extLst>
              <a:ext uri="{FF2B5EF4-FFF2-40B4-BE49-F238E27FC236}">
                <a16:creationId xmlns:a16="http://schemas.microsoft.com/office/drawing/2014/main" id="{E0E07F04-CA3F-0441-AE6A-D7EE200B715D}"/>
              </a:ext>
            </a:extLst>
          </p:cNvPr>
          <p:cNvSpPr/>
          <p:nvPr/>
        </p:nvSpPr>
        <p:spPr>
          <a:xfrm>
            <a:off x="5758815" y="3515100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100" b="1" dirty="0" err="1">
                <a:solidFill>
                  <a:schemeClr val="bg1"/>
                </a:solidFill>
              </a:rPr>
              <a:t>AutoGluon</a:t>
            </a:r>
            <a:r>
              <a:rPr lang="pt-BR" sz="1100" b="1" dirty="0">
                <a:solidFill>
                  <a:schemeClr val="bg1"/>
                </a:solidFill>
              </a:rPr>
              <a:t> + </a:t>
            </a:r>
            <a:r>
              <a:rPr lang="pt-BR" sz="1100" b="1" dirty="0" err="1">
                <a:solidFill>
                  <a:schemeClr val="bg1"/>
                </a:solidFill>
              </a:rPr>
              <a:t>PseudoLabel</a:t>
            </a:r>
            <a:r>
              <a:rPr lang="pt-BR" sz="1100" b="1" dirty="0">
                <a:solidFill>
                  <a:schemeClr val="bg1"/>
                </a:solidFill>
              </a:rPr>
              <a:t> </a:t>
            </a:r>
          </a:p>
          <a:p>
            <a:r>
              <a:rPr lang="pt-BR" sz="1100" b="1" dirty="0">
                <a:solidFill>
                  <a:schemeClr val="bg1"/>
                </a:solidFill>
              </a:rPr>
              <a:t>+ KNN </a:t>
            </a:r>
            <a:r>
              <a:rPr lang="pt-BR" sz="1100" b="1" dirty="0" err="1">
                <a:solidFill>
                  <a:schemeClr val="bg1"/>
                </a:solidFill>
              </a:rPr>
              <a:t>Features</a:t>
            </a:r>
            <a:endParaRPr lang="pt-BR" sz="1100" b="1" dirty="0">
              <a:solidFill>
                <a:schemeClr val="bg1"/>
              </a:solidFill>
            </a:endParaRPr>
          </a:p>
          <a:p>
            <a:pPr algn="r"/>
            <a:r>
              <a:rPr lang="pt-BR" sz="1050" dirty="0">
                <a:solidFill>
                  <a:schemeClr val="bg1"/>
                </a:solidFill>
              </a:rPr>
              <a:t>CV: 0.69043</a:t>
            </a:r>
          </a:p>
          <a:p>
            <a:pPr algn="r"/>
            <a:r>
              <a:rPr lang="pt-BR" sz="1050" dirty="0" err="1">
                <a:solidFill>
                  <a:schemeClr val="bg1"/>
                </a:solidFill>
              </a:rPr>
              <a:t>Public</a:t>
            </a:r>
            <a:r>
              <a:rPr lang="pt-BR" sz="1050" dirty="0">
                <a:solidFill>
                  <a:schemeClr val="bg1"/>
                </a:solidFill>
              </a:rPr>
              <a:t>: 0.70019</a:t>
            </a:r>
          </a:p>
          <a:p>
            <a:pPr algn="r"/>
            <a:r>
              <a:rPr lang="pt-BR" sz="1050" dirty="0">
                <a:solidFill>
                  <a:schemeClr val="bg1"/>
                </a:solidFill>
              </a:rPr>
              <a:t>Private: 0.69411</a:t>
            </a:r>
          </a:p>
        </p:txBody>
      </p:sp>
      <p:sp>
        <p:nvSpPr>
          <p:cNvPr id="19" name="Retângulo com Único Canto Aparado 18">
            <a:extLst>
              <a:ext uri="{FF2B5EF4-FFF2-40B4-BE49-F238E27FC236}">
                <a16:creationId xmlns:a16="http://schemas.microsoft.com/office/drawing/2014/main" id="{A3418C72-AE09-F340-B895-26E62235CDC8}"/>
              </a:ext>
            </a:extLst>
          </p:cNvPr>
          <p:cNvSpPr/>
          <p:nvPr/>
        </p:nvSpPr>
        <p:spPr>
          <a:xfrm>
            <a:off x="3686175" y="3515100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AutoGluon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0.68727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0.69967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0.68905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20" name="Retângulo com Único Canto Aparado 19">
            <a:extLst>
              <a:ext uri="{FF2B5EF4-FFF2-40B4-BE49-F238E27FC236}">
                <a16:creationId xmlns:a16="http://schemas.microsoft.com/office/drawing/2014/main" id="{CF893C93-9F7E-784D-A3F7-31DCE6CC577B}"/>
              </a:ext>
            </a:extLst>
          </p:cNvPr>
          <p:cNvSpPr/>
          <p:nvPr/>
        </p:nvSpPr>
        <p:spPr>
          <a:xfrm>
            <a:off x="1485900" y="3515100"/>
            <a:ext cx="1899285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LightAutoML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</a:p>
          <a:p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r>
              <a:rPr lang="pt-BR" sz="1050" b="1" dirty="0">
                <a:solidFill>
                  <a:schemeClr val="bg1"/>
                </a:solidFill>
              </a:rPr>
              <a:t> + KNN </a:t>
            </a:r>
            <a:r>
              <a:rPr lang="pt-BR" sz="1050" b="1" dirty="0" err="1">
                <a:solidFill>
                  <a:schemeClr val="bg1"/>
                </a:solidFill>
              </a:rPr>
              <a:t>Features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0.68426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0.70144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0.69412</a:t>
            </a:r>
          </a:p>
        </p:txBody>
      </p:sp>
      <p:sp>
        <p:nvSpPr>
          <p:cNvPr id="21" name="Retângulo com Único Canto Aparado 20">
            <a:extLst>
              <a:ext uri="{FF2B5EF4-FFF2-40B4-BE49-F238E27FC236}">
                <a16:creationId xmlns:a16="http://schemas.microsoft.com/office/drawing/2014/main" id="{1F206C7E-BB8D-EC49-8F8B-15A4B879E812}"/>
              </a:ext>
            </a:extLst>
          </p:cNvPr>
          <p:cNvSpPr/>
          <p:nvPr/>
        </p:nvSpPr>
        <p:spPr>
          <a:xfrm>
            <a:off x="7819031" y="3515100"/>
            <a:ext cx="184170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LightAutoML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0.68169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0.70034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0.69295</a:t>
            </a:r>
          </a:p>
        </p:txBody>
      </p:sp>
      <p:sp>
        <p:nvSpPr>
          <p:cNvPr id="22" name="Retângulo com Único Canto Aparado 21">
            <a:extLst>
              <a:ext uri="{FF2B5EF4-FFF2-40B4-BE49-F238E27FC236}">
                <a16:creationId xmlns:a16="http://schemas.microsoft.com/office/drawing/2014/main" id="{B2E56DC2-348E-7F41-A92E-D3D59FC36AAC}"/>
              </a:ext>
            </a:extLst>
          </p:cNvPr>
          <p:cNvSpPr/>
          <p:nvPr/>
        </p:nvSpPr>
        <p:spPr>
          <a:xfrm>
            <a:off x="9904095" y="3515100"/>
            <a:ext cx="184170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LightAutoML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r>
              <a:rPr lang="pt-BR" sz="1050" b="1" dirty="0">
                <a:solidFill>
                  <a:schemeClr val="bg1"/>
                </a:solidFill>
              </a:rPr>
              <a:t>+ KNN </a:t>
            </a:r>
            <a:r>
              <a:rPr lang="pt-BR" sz="1050" b="1" dirty="0" err="1">
                <a:solidFill>
                  <a:schemeClr val="bg1"/>
                </a:solidFill>
              </a:rPr>
              <a:t>Features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0.68164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0.70096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0.69111</a:t>
            </a:r>
          </a:p>
        </p:txBody>
      </p:sp>
      <p:sp>
        <p:nvSpPr>
          <p:cNvPr id="25" name="Retângulo com Único Canto Aparado 24">
            <a:extLst>
              <a:ext uri="{FF2B5EF4-FFF2-40B4-BE49-F238E27FC236}">
                <a16:creationId xmlns:a16="http://schemas.microsoft.com/office/drawing/2014/main" id="{FF5FF95D-A44E-CA40-99DD-23C09F83533D}"/>
              </a:ext>
            </a:extLst>
          </p:cNvPr>
          <p:cNvSpPr/>
          <p:nvPr/>
        </p:nvSpPr>
        <p:spPr>
          <a:xfrm>
            <a:off x="4733795" y="1739137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bg1"/>
                </a:solidFill>
              </a:rPr>
              <a:t>(</a:t>
            </a:r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) </a:t>
            </a:r>
            <a:r>
              <a:rPr lang="pt-BR" sz="1050" b="1" dirty="0" err="1">
                <a:solidFill>
                  <a:schemeClr val="bg1"/>
                </a:solidFill>
              </a:rPr>
              <a:t>Shap</a:t>
            </a:r>
            <a:r>
              <a:rPr lang="pt-BR" sz="1050" b="1" dirty="0">
                <a:solidFill>
                  <a:schemeClr val="bg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bg1"/>
                </a:solidFill>
              </a:rPr>
              <a:t>Tomek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CatBoost</a:t>
            </a:r>
            <a:r>
              <a:rPr lang="pt-BR" sz="1050" b="1" dirty="0">
                <a:solidFill>
                  <a:schemeClr val="bg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0.68243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0.69805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0.69049</a:t>
            </a:r>
          </a:p>
        </p:txBody>
      </p:sp>
      <p:sp>
        <p:nvSpPr>
          <p:cNvPr id="26" name="Retângulo com Único Canto Aparado 25">
            <a:extLst>
              <a:ext uri="{FF2B5EF4-FFF2-40B4-BE49-F238E27FC236}">
                <a16:creationId xmlns:a16="http://schemas.microsoft.com/office/drawing/2014/main" id="{BF927338-4530-F747-BA18-AC4D31BE24DE}"/>
              </a:ext>
            </a:extLst>
          </p:cNvPr>
          <p:cNvSpPr/>
          <p:nvPr/>
        </p:nvSpPr>
        <p:spPr>
          <a:xfrm>
            <a:off x="1481749" y="1715410"/>
            <a:ext cx="1899285" cy="971550"/>
          </a:xfrm>
          <a:prstGeom prst="snip1Rect">
            <a:avLst/>
          </a:prstGeom>
          <a:solidFill>
            <a:srgbClr val="B6C649"/>
          </a:solidFill>
          <a:ln w="38100">
            <a:solidFill>
              <a:srgbClr val="3D3D3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0.68461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0.69908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0.69678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94A5C79-4ABD-F146-9433-F867FE190FB1}"/>
              </a:ext>
            </a:extLst>
          </p:cNvPr>
          <p:cNvSpPr txBox="1"/>
          <p:nvPr/>
        </p:nvSpPr>
        <p:spPr>
          <a:xfrm>
            <a:off x="-37838" y="2093903"/>
            <a:ext cx="10849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000" dirty="0" err="1"/>
              <a:t>Stage</a:t>
            </a:r>
            <a:r>
              <a:rPr lang="pt-BR" sz="2000" dirty="0"/>
              <a:t> 2</a:t>
            </a:r>
          </a:p>
        </p:txBody>
      </p:sp>
      <p:sp>
        <p:nvSpPr>
          <p:cNvPr id="50" name="Retângulo com Único Canto Aparado 49">
            <a:extLst>
              <a:ext uri="{FF2B5EF4-FFF2-40B4-BE49-F238E27FC236}">
                <a16:creationId xmlns:a16="http://schemas.microsoft.com/office/drawing/2014/main" id="{FF3BDEF6-F4B8-B24C-950E-DA6D7A76542B}"/>
              </a:ext>
            </a:extLst>
          </p:cNvPr>
          <p:cNvSpPr/>
          <p:nvPr/>
        </p:nvSpPr>
        <p:spPr>
          <a:xfrm>
            <a:off x="8068743" y="1307018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bg1"/>
                </a:solidFill>
              </a:rPr>
              <a:t>(</a:t>
            </a:r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) </a:t>
            </a:r>
            <a:r>
              <a:rPr lang="pt-BR" sz="1050" b="1" dirty="0" err="1">
                <a:solidFill>
                  <a:schemeClr val="bg1"/>
                </a:solidFill>
              </a:rPr>
              <a:t>Shap</a:t>
            </a:r>
            <a:r>
              <a:rPr lang="pt-BR" sz="1050" b="1" dirty="0">
                <a:solidFill>
                  <a:schemeClr val="bg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bg1"/>
                </a:solidFill>
              </a:rPr>
              <a:t>AutoGluon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0.684772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0.69824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0.69329</a:t>
            </a:r>
          </a:p>
        </p:txBody>
      </p:sp>
      <p:sp>
        <p:nvSpPr>
          <p:cNvPr id="51" name="Retângulo com Único Canto Aparado 50">
            <a:extLst>
              <a:ext uri="{FF2B5EF4-FFF2-40B4-BE49-F238E27FC236}">
                <a16:creationId xmlns:a16="http://schemas.microsoft.com/office/drawing/2014/main" id="{B47E61C4-789D-2C4A-924A-C5F52570B5F5}"/>
              </a:ext>
            </a:extLst>
          </p:cNvPr>
          <p:cNvSpPr/>
          <p:nvPr/>
        </p:nvSpPr>
        <p:spPr>
          <a:xfrm>
            <a:off x="10123173" y="2182177"/>
            <a:ext cx="1771650" cy="971550"/>
          </a:xfrm>
          <a:prstGeom prst="snip1Rect">
            <a:avLst/>
          </a:prstGeom>
          <a:solidFill>
            <a:srgbClr val="B6C649"/>
          </a:solidFill>
          <a:ln w="38100">
            <a:solidFill>
              <a:srgbClr val="3D3D3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0.68346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0.69839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0.69431</a:t>
            </a:r>
          </a:p>
        </p:txBody>
      </p:sp>
      <p:cxnSp>
        <p:nvCxnSpPr>
          <p:cNvPr id="64" name="Conector Angulado 63">
            <a:extLst>
              <a:ext uri="{FF2B5EF4-FFF2-40B4-BE49-F238E27FC236}">
                <a16:creationId xmlns:a16="http://schemas.microsoft.com/office/drawing/2014/main" id="{8D847D8F-B6E1-2045-B0EC-30431D5A52E0}"/>
              </a:ext>
            </a:extLst>
          </p:cNvPr>
          <p:cNvCxnSpPr>
            <a:cxnSpLocks/>
            <a:stCxn id="50" idx="0"/>
            <a:endCxn id="51" idx="3"/>
          </p:cNvCxnSpPr>
          <p:nvPr/>
        </p:nvCxnSpPr>
        <p:spPr>
          <a:xfrm>
            <a:off x="9840393" y="1792793"/>
            <a:ext cx="1168605" cy="389384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ângulo com Único Canto Aparado 102">
            <a:extLst>
              <a:ext uri="{FF2B5EF4-FFF2-40B4-BE49-F238E27FC236}">
                <a16:creationId xmlns:a16="http://schemas.microsoft.com/office/drawing/2014/main" id="{52951A45-EE82-C349-AC5E-6E3DC5C0E7B2}"/>
              </a:ext>
            </a:extLst>
          </p:cNvPr>
          <p:cNvSpPr/>
          <p:nvPr/>
        </p:nvSpPr>
        <p:spPr>
          <a:xfrm>
            <a:off x="2397442" y="70576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Fork</a:t>
            </a:r>
            <a:r>
              <a:rPr lang="pt-BR" sz="1050" b="1" dirty="0">
                <a:solidFill>
                  <a:schemeClr val="bg1"/>
                </a:solidFill>
              </a:rPr>
              <a:t> </a:t>
            </a:r>
            <a:r>
              <a:rPr lang="pt-BR" sz="1050" b="1" dirty="0" err="1">
                <a:solidFill>
                  <a:schemeClr val="bg1"/>
                </a:solidFill>
              </a:rPr>
              <a:t>of</a:t>
            </a:r>
            <a:r>
              <a:rPr lang="pt-BR" sz="1050" b="1" dirty="0">
                <a:solidFill>
                  <a:schemeClr val="bg1"/>
                </a:solidFill>
              </a:rPr>
              <a:t> </a:t>
            </a:r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 Tunado</a:t>
            </a: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0.68232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0.69146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0.69068</a:t>
            </a:r>
          </a:p>
        </p:txBody>
      </p:sp>
      <p:sp>
        <p:nvSpPr>
          <p:cNvPr id="104" name="Retângulo com Único Canto Aparado 103">
            <a:extLst>
              <a:ext uri="{FF2B5EF4-FFF2-40B4-BE49-F238E27FC236}">
                <a16:creationId xmlns:a16="http://schemas.microsoft.com/office/drawing/2014/main" id="{A5E00484-003D-E84E-B3B2-3110E647E327}"/>
              </a:ext>
            </a:extLst>
          </p:cNvPr>
          <p:cNvSpPr/>
          <p:nvPr/>
        </p:nvSpPr>
        <p:spPr>
          <a:xfrm>
            <a:off x="5856288" y="70576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 Tunado</a:t>
            </a: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0.68046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0.69097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0.69197</a:t>
            </a:r>
          </a:p>
        </p:txBody>
      </p:sp>
      <p:cxnSp>
        <p:nvCxnSpPr>
          <p:cNvPr id="105" name="Conector Angulado 104">
            <a:extLst>
              <a:ext uri="{FF2B5EF4-FFF2-40B4-BE49-F238E27FC236}">
                <a16:creationId xmlns:a16="http://schemas.microsoft.com/office/drawing/2014/main" id="{0FAA4008-9A53-8C47-8617-B054C3D9F454}"/>
              </a:ext>
            </a:extLst>
          </p:cNvPr>
          <p:cNvCxnSpPr>
            <a:cxnSpLocks/>
            <a:stCxn id="104" idx="0"/>
            <a:endCxn id="50" idx="2"/>
          </p:cNvCxnSpPr>
          <p:nvPr/>
        </p:nvCxnSpPr>
        <p:spPr>
          <a:xfrm>
            <a:off x="7627938" y="556351"/>
            <a:ext cx="440805" cy="1236442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Angulado 107">
            <a:extLst>
              <a:ext uri="{FF2B5EF4-FFF2-40B4-BE49-F238E27FC236}">
                <a16:creationId xmlns:a16="http://schemas.microsoft.com/office/drawing/2014/main" id="{D3BC88EB-51E3-4645-B1F8-FEE7F2DBD9B9}"/>
              </a:ext>
            </a:extLst>
          </p:cNvPr>
          <p:cNvCxnSpPr>
            <a:cxnSpLocks/>
            <a:stCxn id="104" idx="1"/>
            <a:endCxn id="25" idx="3"/>
          </p:cNvCxnSpPr>
          <p:nvPr/>
        </p:nvCxnSpPr>
        <p:spPr>
          <a:xfrm rot="5400000">
            <a:off x="5832362" y="829385"/>
            <a:ext cx="697011" cy="1122493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Angulado 110">
            <a:extLst>
              <a:ext uri="{FF2B5EF4-FFF2-40B4-BE49-F238E27FC236}">
                <a16:creationId xmlns:a16="http://schemas.microsoft.com/office/drawing/2014/main" id="{92C55ADC-AE8D-374D-B49A-6210EF4D9D78}"/>
              </a:ext>
            </a:extLst>
          </p:cNvPr>
          <p:cNvCxnSpPr>
            <a:cxnSpLocks/>
            <a:stCxn id="103" idx="1"/>
            <a:endCxn id="26" idx="3"/>
          </p:cNvCxnSpPr>
          <p:nvPr/>
        </p:nvCxnSpPr>
        <p:spPr>
          <a:xfrm rot="5400000">
            <a:off x="2520688" y="952831"/>
            <a:ext cx="673284" cy="851875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CEBBB4F1-3187-AD41-9510-DEF22B0A5D74}"/>
              </a:ext>
            </a:extLst>
          </p:cNvPr>
          <p:cNvSpPr txBox="1"/>
          <p:nvPr/>
        </p:nvSpPr>
        <p:spPr>
          <a:xfrm>
            <a:off x="5807" y="371685"/>
            <a:ext cx="108494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000" dirty="0" err="1"/>
              <a:t>Stage</a:t>
            </a:r>
            <a:r>
              <a:rPr lang="pt-BR" sz="2000" dirty="0"/>
              <a:t> 1</a:t>
            </a:r>
          </a:p>
        </p:txBody>
      </p: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E188B1D7-DDB0-FF4A-AD9D-C9B193DFD51B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>
            <a:off x="2431392" y="2686960"/>
            <a:ext cx="4151" cy="82814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11A70C4B-8A2B-4F42-84DF-A6AC2AF70904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flipH="1">
            <a:off x="2435543" y="2710687"/>
            <a:ext cx="3184077" cy="804413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3D536F31-B38F-174A-BD0F-9C3D888CFE4D}"/>
              </a:ext>
            </a:extLst>
          </p:cNvPr>
          <p:cNvCxnSpPr>
            <a:cxnSpLocks/>
            <a:stCxn id="50" idx="1"/>
            <a:endCxn id="24" idx="0"/>
          </p:cNvCxnSpPr>
          <p:nvPr/>
        </p:nvCxnSpPr>
        <p:spPr>
          <a:xfrm flipH="1">
            <a:off x="5610702" y="2278568"/>
            <a:ext cx="3343866" cy="108198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B60FA05B-50CA-7345-98BF-0074EF3439E2}"/>
              </a:ext>
            </a:extLst>
          </p:cNvPr>
          <p:cNvCxnSpPr>
            <a:cxnSpLocks/>
            <a:stCxn id="25" idx="1"/>
            <a:endCxn id="24" idx="0"/>
          </p:cNvCxnSpPr>
          <p:nvPr/>
        </p:nvCxnSpPr>
        <p:spPr>
          <a:xfrm flipH="1">
            <a:off x="5610702" y="2710687"/>
            <a:ext cx="8918" cy="64987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de Seta Reta 137">
            <a:extLst>
              <a:ext uri="{FF2B5EF4-FFF2-40B4-BE49-F238E27FC236}">
                <a16:creationId xmlns:a16="http://schemas.microsoft.com/office/drawing/2014/main" id="{59CD1D24-9119-C449-B5B9-974CB6E1CDEF}"/>
              </a:ext>
            </a:extLst>
          </p:cNvPr>
          <p:cNvCxnSpPr>
            <a:cxnSpLocks/>
            <a:stCxn id="25" idx="1"/>
            <a:endCxn id="23" idx="0"/>
          </p:cNvCxnSpPr>
          <p:nvPr/>
        </p:nvCxnSpPr>
        <p:spPr>
          <a:xfrm>
            <a:off x="5619620" y="2710687"/>
            <a:ext cx="4169938" cy="64986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BA85A71E-D9C3-7740-B605-0EB22E50D88A}"/>
              </a:ext>
            </a:extLst>
          </p:cNvPr>
          <p:cNvCxnSpPr>
            <a:cxnSpLocks/>
            <a:stCxn id="51" idx="1"/>
            <a:endCxn id="23" idx="0"/>
          </p:cNvCxnSpPr>
          <p:nvPr/>
        </p:nvCxnSpPr>
        <p:spPr>
          <a:xfrm flipH="1">
            <a:off x="9789558" y="3153727"/>
            <a:ext cx="1219440" cy="20682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ta para a Direita 1">
            <a:extLst>
              <a:ext uri="{FF2B5EF4-FFF2-40B4-BE49-F238E27FC236}">
                <a16:creationId xmlns:a16="http://schemas.microsoft.com/office/drawing/2014/main" id="{5AF17C3A-7D93-4244-9513-35E3052EC8B5}"/>
              </a:ext>
            </a:extLst>
          </p:cNvPr>
          <p:cNvSpPr/>
          <p:nvPr/>
        </p:nvSpPr>
        <p:spPr>
          <a:xfrm>
            <a:off x="5547445" y="3889860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 para a Direita 37">
            <a:extLst>
              <a:ext uri="{FF2B5EF4-FFF2-40B4-BE49-F238E27FC236}">
                <a16:creationId xmlns:a16="http://schemas.microsoft.com/office/drawing/2014/main" id="{65E30C26-C5E8-2F4C-ABC4-ACB92C74F426}"/>
              </a:ext>
            </a:extLst>
          </p:cNvPr>
          <p:cNvSpPr/>
          <p:nvPr/>
        </p:nvSpPr>
        <p:spPr>
          <a:xfrm>
            <a:off x="9707921" y="3861793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9A6112C8-A422-5146-8777-7CFE8EC7835D}"/>
              </a:ext>
            </a:extLst>
          </p:cNvPr>
          <p:cNvSpPr/>
          <p:nvPr/>
        </p:nvSpPr>
        <p:spPr>
          <a:xfrm>
            <a:off x="5706474" y="7460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01.1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F6FBD129-A0BE-664A-B897-A25C53FFD162}"/>
              </a:ext>
            </a:extLst>
          </p:cNvPr>
          <p:cNvSpPr/>
          <p:nvPr/>
        </p:nvSpPr>
        <p:spPr>
          <a:xfrm>
            <a:off x="9944146" y="28226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02.2</a:t>
            </a:r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6AB0040E-17AB-7D4E-874D-8DFB6A271574}"/>
              </a:ext>
            </a:extLst>
          </p:cNvPr>
          <p:cNvSpPr/>
          <p:nvPr/>
        </p:nvSpPr>
        <p:spPr>
          <a:xfrm>
            <a:off x="2275456" y="73799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01.2</a:t>
            </a:r>
          </a:p>
        </p:txBody>
      </p:sp>
      <p:sp>
        <p:nvSpPr>
          <p:cNvPr id="47" name="Retângulo Arredondado 46">
            <a:extLst>
              <a:ext uri="{FF2B5EF4-FFF2-40B4-BE49-F238E27FC236}">
                <a16:creationId xmlns:a16="http://schemas.microsoft.com/office/drawing/2014/main" id="{F819915B-C7A1-5F4C-87FF-228C97D9FEEE}"/>
              </a:ext>
            </a:extLst>
          </p:cNvPr>
          <p:cNvSpPr/>
          <p:nvPr/>
        </p:nvSpPr>
        <p:spPr>
          <a:xfrm>
            <a:off x="1357109" y="23633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02.4</a:t>
            </a:r>
          </a:p>
        </p:txBody>
      </p:sp>
      <p:sp>
        <p:nvSpPr>
          <p:cNvPr id="48" name="Retângulo Arredondado 47">
            <a:extLst>
              <a:ext uri="{FF2B5EF4-FFF2-40B4-BE49-F238E27FC236}">
                <a16:creationId xmlns:a16="http://schemas.microsoft.com/office/drawing/2014/main" id="{8E1FC91B-CB25-FF43-82C0-9D5F4F4A3B31}"/>
              </a:ext>
            </a:extLst>
          </p:cNvPr>
          <p:cNvSpPr/>
          <p:nvPr/>
        </p:nvSpPr>
        <p:spPr>
          <a:xfrm>
            <a:off x="7918401" y="192564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02.1</a:t>
            </a:r>
          </a:p>
        </p:txBody>
      </p:sp>
      <p:sp>
        <p:nvSpPr>
          <p:cNvPr id="52" name="Retângulo Arredondado 51">
            <a:extLst>
              <a:ext uri="{FF2B5EF4-FFF2-40B4-BE49-F238E27FC236}">
                <a16:creationId xmlns:a16="http://schemas.microsoft.com/office/drawing/2014/main" id="{03070CDF-EA7C-B44D-AAD0-B03293C7FA1D}"/>
              </a:ext>
            </a:extLst>
          </p:cNvPr>
          <p:cNvSpPr/>
          <p:nvPr/>
        </p:nvSpPr>
        <p:spPr>
          <a:xfrm>
            <a:off x="4577753" y="236331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02.3</a:t>
            </a:r>
          </a:p>
        </p:txBody>
      </p:sp>
      <p:sp>
        <p:nvSpPr>
          <p:cNvPr id="53" name="Retângulo Arredondado 52">
            <a:extLst>
              <a:ext uri="{FF2B5EF4-FFF2-40B4-BE49-F238E27FC236}">
                <a16:creationId xmlns:a16="http://schemas.microsoft.com/office/drawing/2014/main" id="{8E6F8312-D909-1341-B763-5D9F520D14A1}"/>
              </a:ext>
            </a:extLst>
          </p:cNvPr>
          <p:cNvSpPr/>
          <p:nvPr/>
        </p:nvSpPr>
        <p:spPr>
          <a:xfrm>
            <a:off x="1380468" y="4171041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03.1</a:t>
            </a:r>
          </a:p>
        </p:txBody>
      </p:sp>
      <p:sp>
        <p:nvSpPr>
          <p:cNvPr id="54" name="Retângulo Arredondado 53">
            <a:extLst>
              <a:ext uri="{FF2B5EF4-FFF2-40B4-BE49-F238E27FC236}">
                <a16:creationId xmlns:a16="http://schemas.microsoft.com/office/drawing/2014/main" id="{2002534D-6DC2-7043-8201-B121DB5BB42A}"/>
              </a:ext>
            </a:extLst>
          </p:cNvPr>
          <p:cNvSpPr/>
          <p:nvPr/>
        </p:nvSpPr>
        <p:spPr>
          <a:xfrm>
            <a:off x="3628549" y="4172446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03.2A</a:t>
            </a:r>
          </a:p>
        </p:txBody>
      </p:sp>
      <p:sp>
        <p:nvSpPr>
          <p:cNvPr id="55" name="Retângulo Arredondado 54">
            <a:extLst>
              <a:ext uri="{FF2B5EF4-FFF2-40B4-BE49-F238E27FC236}">
                <a16:creationId xmlns:a16="http://schemas.microsoft.com/office/drawing/2014/main" id="{E958454B-2DF0-FA4D-A1DE-CF6285FC8189}"/>
              </a:ext>
            </a:extLst>
          </p:cNvPr>
          <p:cNvSpPr/>
          <p:nvPr/>
        </p:nvSpPr>
        <p:spPr>
          <a:xfrm>
            <a:off x="5675789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03.2B</a:t>
            </a:r>
          </a:p>
        </p:txBody>
      </p:sp>
      <p:sp>
        <p:nvSpPr>
          <p:cNvPr id="56" name="Retângulo Arredondado 55">
            <a:extLst>
              <a:ext uri="{FF2B5EF4-FFF2-40B4-BE49-F238E27FC236}">
                <a16:creationId xmlns:a16="http://schemas.microsoft.com/office/drawing/2014/main" id="{902FD511-9AE7-0A40-BE52-5D2FE56273AB}"/>
              </a:ext>
            </a:extLst>
          </p:cNvPr>
          <p:cNvSpPr/>
          <p:nvPr/>
        </p:nvSpPr>
        <p:spPr>
          <a:xfrm>
            <a:off x="9830123" y="4164094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03.3B</a:t>
            </a:r>
          </a:p>
        </p:txBody>
      </p:sp>
      <p:sp>
        <p:nvSpPr>
          <p:cNvPr id="57" name="Retângulo Arredondado 56">
            <a:extLst>
              <a:ext uri="{FF2B5EF4-FFF2-40B4-BE49-F238E27FC236}">
                <a16:creationId xmlns:a16="http://schemas.microsoft.com/office/drawing/2014/main" id="{7C3C972A-805F-ED4E-8A56-DAC1298B501F}"/>
              </a:ext>
            </a:extLst>
          </p:cNvPr>
          <p:cNvSpPr/>
          <p:nvPr/>
        </p:nvSpPr>
        <p:spPr>
          <a:xfrm>
            <a:off x="7756787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94E69AC-9C8C-CA48-A21F-0CE2B54E9549}"/>
              </a:ext>
            </a:extLst>
          </p:cNvPr>
          <p:cNvSpPr/>
          <p:nvPr/>
        </p:nvSpPr>
        <p:spPr>
          <a:xfrm>
            <a:off x="5470764" y="3646887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0099A70-2043-A346-974D-4B36511ACAD3}"/>
              </a:ext>
            </a:extLst>
          </p:cNvPr>
          <p:cNvSpPr/>
          <p:nvPr/>
        </p:nvSpPr>
        <p:spPr>
          <a:xfrm>
            <a:off x="9631240" y="3617805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9F47FD9-2504-8444-A6DD-7460F4595BEA}"/>
              </a:ext>
            </a:extLst>
          </p:cNvPr>
          <p:cNvCxnSpPr/>
          <p:nvPr/>
        </p:nvCxnSpPr>
        <p:spPr>
          <a:xfrm>
            <a:off x="1083684" y="15894"/>
            <a:ext cx="0" cy="6842106"/>
          </a:xfrm>
          <a:prstGeom prst="line">
            <a:avLst/>
          </a:prstGeom>
          <a:ln w="28575">
            <a:solidFill>
              <a:srgbClr val="22384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 Arredondado 83">
            <a:extLst>
              <a:ext uri="{FF2B5EF4-FFF2-40B4-BE49-F238E27FC236}">
                <a16:creationId xmlns:a16="http://schemas.microsoft.com/office/drawing/2014/main" id="{B4FCA1A9-8DBB-D148-9402-FE1F35FCF182}"/>
              </a:ext>
            </a:extLst>
          </p:cNvPr>
          <p:cNvSpPr/>
          <p:nvPr/>
        </p:nvSpPr>
        <p:spPr>
          <a:xfrm>
            <a:off x="4572000" y="538022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85" name="Retângulo Arredondado 84">
            <a:extLst>
              <a:ext uri="{FF2B5EF4-FFF2-40B4-BE49-F238E27FC236}">
                <a16:creationId xmlns:a16="http://schemas.microsoft.com/office/drawing/2014/main" id="{034FBA2E-5D29-084D-8BFA-7372196D0356}"/>
              </a:ext>
            </a:extLst>
          </p:cNvPr>
          <p:cNvSpPr/>
          <p:nvPr/>
        </p:nvSpPr>
        <p:spPr>
          <a:xfrm>
            <a:off x="4572000" y="64640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05</a:t>
            </a:r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7B69B06B-567B-3B48-A18F-5A95C8BB3018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5603240" y="5676900"/>
            <a:ext cx="0" cy="11228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>
            <a:extLst>
              <a:ext uri="{FF2B5EF4-FFF2-40B4-BE49-F238E27FC236}">
                <a16:creationId xmlns:a16="http://schemas.microsoft.com/office/drawing/2014/main" id="{B0B66C6E-176E-4448-BDFF-697D645D3DDC}"/>
              </a:ext>
            </a:extLst>
          </p:cNvPr>
          <p:cNvCxnSpPr>
            <a:cxnSpLocks/>
            <a:stCxn id="20" idx="1"/>
            <a:endCxn id="7" idx="2"/>
          </p:cNvCxnSpPr>
          <p:nvPr/>
        </p:nvCxnSpPr>
        <p:spPr>
          <a:xfrm rot="16200000" flipH="1">
            <a:off x="3173759" y="3748434"/>
            <a:ext cx="805440" cy="2281872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do 59">
            <a:extLst>
              <a:ext uri="{FF2B5EF4-FFF2-40B4-BE49-F238E27FC236}">
                <a16:creationId xmlns:a16="http://schemas.microsoft.com/office/drawing/2014/main" id="{4A631828-AFC0-CE4D-BB34-43E874955686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>
          <a:xfrm rot="5400000">
            <a:off x="7869038" y="3371570"/>
            <a:ext cx="540548" cy="3300493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654C6CB-F4CA-D14F-AC0A-5A31E17CA35D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flipH="1">
            <a:off x="5603240" y="4751543"/>
            <a:ext cx="7462" cy="15573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11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Extraction</a:t>
            </a:r>
            <a:r>
              <a:rPr lang="pt-BR" dirty="0"/>
              <a:t> com </a:t>
            </a:r>
            <a:r>
              <a:rPr lang="pt-BR" b="1" dirty="0"/>
              <a:t>KNN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51054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 :</a:t>
            </a:r>
            <a:endParaRPr lang="pt-BR" sz="2000" dirty="0"/>
          </a:p>
          <a:p>
            <a:r>
              <a:rPr lang="pt-BR" sz="2000" dirty="0"/>
              <a:t>Gera </a:t>
            </a:r>
            <a:r>
              <a:rPr lang="pt-BR" sz="2000" b="1" dirty="0" err="1"/>
              <a:t>k</a:t>
            </a:r>
            <a:r>
              <a:rPr lang="pt-BR" sz="2000" b="1" dirty="0"/>
              <a:t>*</a:t>
            </a:r>
            <a:r>
              <a:rPr lang="pt-BR" sz="2000" b="1" dirty="0" err="1"/>
              <a:t>c</a:t>
            </a:r>
            <a:r>
              <a:rPr lang="pt-BR" sz="2000" dirty="0"/>
              <a:t> </a:t>
            </a:r>
            <a:r>
              <a:rPr lang="pt-BR" sz="2000" dirty="0">
                <a:solidFill>
                  <a:srgbClr val="000000"/>
                </a:solidFill>
              </a:rPr>
              <a:t>novas</a:t>
            </a:r>
            <a:r>
              <a:rPr lang="pt-BR" sz="2000" dirty="0"/>
              <a:t> </a:t>
            </a:r>
            <a:r>
              <a:rPr lang="pt-BR" sz="2000" i="1" dirty="0" err="1"/>
              <a:t>features</a:t>
            </a:r>
            <a:r>
              <a:rPr lang="pt-BR" sz="2000" dirty="0"/>
              <a:t>, onde </a:t>
            </a:r>
            <a:r>
              <a:rPr lang="pt-BR" sz="2000" b="1" dirty="0" err="1"/>
              <a:t>c</a:t>
            </a:r>
            <a:r>
              <a:rPr lang="pt-BR" sz="2000" dirty="0"/>
              <a:t> é o número de classes da </a:t>
            </a:r>
            <a:r>
              <a:rPr lang="pt-BR" sz="2000" i="1" dirty="0" err="1"/>
              <a:t>target</a:t>
            </a:r>
            <a:r>
              <a:rPr lang="pt-BR" sz="2000" i="1" dirty="0"/>
              <a:t> </a:t>
            </a:r>
            <a:r>
              <a:rPr lang="pt-BR" sz="2000" dirty="0"/>
              <a:t>(</a:t>
            </a:r>
            <a:r>
              <a:rPr lang="pt-BR" sz="2000" b="1" dirty="0" err="1"/>
              <a:t>K</a:t>
            </a:r>
            <a:r>
              <a:rPr lang="pt-BR" sz="2000" b="1" dirty="0"/>
              <a:t>=1</a:t>
            </a:r>
            <a:r>
              <a:rPr lang="pt-BR" sz="2000" dirty="0"/>
              <a:t>)</a:t>
            </a:r>
            <a:r>
              <a:rPr lang="pt-BR" sz="2000" i="1" dirty="0"/>
              <a:t>;</a:t>
            </a:r>
          </a:p>
          <a:p>
            <a:r>
              <a:rPr lang="pt-BR" sz="2000" dirty="0"/>
              <a:t>As novas </a:t>
            </a:r>
            <a:r>
              <a:rPr lang="pt-BR" sz="2000" dirty="0" err="1"/>
              <a:t>features</a:t>
            </a:r>
            <a:r>
              <a:rPr lang="pt-BR" sz="2000" dirty="0"/>
              <a:t> são calculadas a partir das distâncias entre as observações e seus </a:t>
            </a:r>
            <a:r>
              <a:rPr lang="pt-BR" sz="2000" dirty="0" err="1"/>
              <a:t>k</a:t>
            </a:r>
            <a:r>
              <a:rPr lang="pt-BR" sz="2000" dirty="0"/>
              <a:t> vizinhos mais próximos dentro de cada classe;</a:t>
            </a:r>
          </a:p>
          <a:p>
            <a:r>
              <a:rPr lang="pt-BR" sz="2000" dirty="0"/>
              <a:t>Biblioteca </a:t>
            </a:r>
            <a:r>
              <a:rPr lang="pt-BR" sz="2000" i="1" dirty="0"/>
              <a:t>Python</a:t>
            </a:r>
            <a:r>
              <a:rPr lang="pt-BR" sz="2000" dirty="0"/>
              <a:t>: </a:t>
            </a:r>
            <a:r>
              <a:rPr lang="pt-BR" sz="2000" b="1" dirty="0" err="1"/>
              <a:t>gokinj</a:t>
            </a:r>
            <a:r>
              <a:rPr lang="pt-BR" sz="2000" b="1" dirty="0"/>
              <a:t>; </a:t>
            </a:r>
            <a:r>
              <a:rPr lang="pt-BR" sz="1200" dirty="0"/>
              <a:t>(</a:t>
            </a:r>
            <a:r>
              <a:rPr lang="pt-BR" sz="1200" dirty="0">
                <a:hlinkClick r:id="rId2"/>
              </a:rPr>
              <a:t>https://github.com/momijiame/gokinjo</a:t>
            </a:r>
            <a:r>
              <a:rPr lang="pt-BR" sz="1200" dirty="0"/>
              <a:t>)</a:t>
            </a:r>
            <a:endParaRPr lang="pt-BR" sz="1000" dirty="0"/>
          </a:p>
          <a:p>
            <a:r>
              <a:rPr lang="pt-BR" sz="2000" dirty="0"/>
              <a:t>Inspirado nas </a:t>
            </a:r>
            <a:r>
              <a:rPr lang="pt-BR" sz="2000" dirty="0" err="1"/>
              <a:t>idéias</a:t>
            </a:r>
            <a:r>
              <a:rPr lang="pt-BR" sz="2000" dirty="0"/>
              <a:t> apresentadas na solução vencedora do </a:t>
            </a:r>
            <a:r>
              <a:rPr lang="pt-BR" sz="2000" i="1" dirty="0"/>
              <a:t>Otto </a:t>
            </a:r>
            <a:r>
              <a:rPr lang="pt-BR" sz="2000" i="1" dirty="0" err="1"/>
              <a:t>Group</a:t>
            </a:r>
            <a:r>
              <a:rPr lang="pt-BR" sz="2000" i="1" dirty="0"/>
              <a:t> </a:t>
            </a:r>
            <a:r>
              <a:rPr lang="pt-BR" sz="2000" i="1" dirty="0" err="1"/>
              <a:t>Product</a:t>
            </a:r>
            <a:r>
              <a:rPr lang="pt-BR" sz="2000" i="1" dirty="0"/>
              <a:t> </a:t>
            </a:r>
            <a:r>
              <a:rPr lang="pt-BR" sz="2000" i="1" dirty="0" err="1"/>
              <a:t>Classification</a:t>
            </a:r>
            <a:r>
              <a:rPr lang="pt-BR" sz="2000" i="1" dirty="0"/>
              <a:t> </a:t>
            </a:r>
            <a:r>
              <a:rPr lang="pt-BR" sz="2000" i="1" dirty="0" err="1"/>
              <a:t>Challenge</a:t>
            </a:r>
            <a:r>
              <a:rPr lang="pt-BR" sz="2000" i="1" dirty="0"/>
              <a:t>. </a:t>
            </a:r>
            <a:r>
              <a:rPr lang="pt-BR" sz="1200" dirty="0"/>
              <a:t>(</a:t>
            </a:r>
            <a:r>
              <a:rPr lang="pt-BR" sz="1200" dirty="0">
                <a:hlinkClick r:id="rId3"/>
              </a:rPr>
              <a:t>https://www.kaggle.com/c/otto-group-product-classification-challenge/discussion/14335</a:t>
            </a:r>
            <a:r>
              <a:rPr lang="pt-BR" sz="1200" dirty="0"/>
              <a:t>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909F066-504E-2446-95ED-29275D570415}"/>
              </a:ext>
            </a:extLst>
          </p:cNvPr>
          <p:cNvGrpSpPr/>
          <p:nvPr/>
        </p:nvGrpSpPr>
        <p:grpSpPr>
          <a:xfrm>
            <a:off x="7226965" y="1825624"/>
            <a:ext cx="4126835" cy="4813004"/>
            <a:chOff x="7226965" y="1825624"/>
            <a:chExt cx="4126835" cy="4813004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7E1DF583-115B-9D4E-B69C-71629832B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1804" y="1825624"/>
              <a:ext cx="3699085" cy="4351339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F306F20-8996-0B4A-B9F2-C534F877CF90}"/>
                </a:ext>
              </a:extLst>
            </p:cNvPr>
            <p:cNvSpPr/>
            <p:nvPr/>
          </p:nvSpPr>
          <p:spPr>
            <a:xfrm>
              <a:off x="7226965" y="6176963"/>
              <a:ext cx="41268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hlinkClick r:id="rId5"/>
                </a:rPr>
                <a:t>https://davpinto.github.io/fastknn/articles/knn-extraction.html</a:t>
              </a:r>
              <a:endParaRPr lang="pt-BR" sz="1200" dirty="0"/>
            </a:p>
            <a:p>
              <a:endParaRPr lang="pt-BR" sz="1200" dirty="0"/>
            </a:p>
          </p:txBody>
        </p:sp>
      </p:grp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E700276-3A35-A44F-8B13-67AAF71D6B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64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áfico 64">
            <a:extLst>
              <a:ext uri="{FF2B5EF4-FFF2-40B4-BE49-F238E27FC236}">
                <a16:creationId xmlns:a16="http://schemas.microsoft.com/office/drawing/2014/main" id="{7AC2FCB6-8CEB-5D48-8762-F7CB2633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207377" cy="686665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BCFCC7AC-AAD9-804C-8D10-31C06B6330C3}"/>
              </a:ext>
            </a:extLst>
          </p:cNvPr>
          <p:cNvSpPr/>
          <p:nvPr/>
        </p:nvSpPr>
        <p:spPr>
          <a:xfrm>
            <a:off x="3584257" y="3360557"/>
            <a:ext cx="405288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6D0BF5-B953-FA45-BC3F-4B70C3F0F6DF}"/>
              </a:ext>
            </a:extLst>
          </p:cNvPr>
          <p:cNvSpPr/>
          <p:nvPr/>
        </p:nvSpPr>
        <p:spPr>
          <a:xfrm>
            <a:off x="7752398" y="3360556"/>
            <a:ext cx="407431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" name="Retângulo com Único Canto Aparado 4">
            <a:extLst>
              <a:ext uri="{FF2B5EF4-FFF2-40B4-BE49-F238E27FC236}">
                <a16:creationId xmlns:a16="http://schemas.microsoft.com/office/drawing/2014/main" id="{CCEF48B7-DC96-E641-9C4F-4AB8A9E0AB27}"/>
              </a:ext>
            </a:extLst>
          </p:cNvPr>
          <p:cNvSpPr/>
          <p:nvPr/>
        </p:nvSpPr>
        <p:spPr>
          <a:xfrm>
            <a:off x="4717415" y="5795010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KNN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0.68559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0.70495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0.69423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7" name="Retângulo com Único Canto Aparado 6">
            <a:extLst>
              <a:ext uri="{FF2B5EF4-FFF2-40B4-BE49-F238E27FC236}">
                <a16:creationId xmlns:a16="http://schemas.microsoft.com/office/drawing/2014/main" id="{090BB4E1-CB3C-9048-B06F-6AFFE6CA2052}"/>
              </a:ext>
            </a:extLst>
          </p:cNvPr>
          <p:cNvSpPr/>
          <p:nvPr/>
        </p:nvSpPr>
        <p:spPr>
          <a:xfrm>
            <a:off x="4717415" y="4907280"/>
            <a:ext cx="1771650" cy="76962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Blending</a:t>
            </a:r>
            <a:endParaRPr lang="pt-BR" sz="1000" b="1" dirty="0">
              <a:solidFill>
                <a:schemeClr val="tx1"/>
              </a:solidFill>
            </a:endParaRPr>
          </a:p>
          <a:p>
            <a:pPr algn="r"/>
            <a:endParaRPr lang="pt-BR" sz="1000" dirty="0">
              <a:solidFill>
                <a:schemeClr val="tx1"/>
              </a:solidFill>
            </a:endParaRP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0.70371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0.69425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16" name="Retângulo com Único Canto Aparado 15">
            <a:extLst>
              <a:ext uri="{FF2B5EF4-FFF2-40B4-BE49-F238E27FC236}">
                <a16:creationId xmlns:a16="http://schemas.microsoft.com/office/drawing/2014/main" id="{E0E07F04-CA3F-0441-AE6A-D7EE200B715D}"/>
              </a:ext>
            </a:extLst>
          </p:cNvPr>
          <p:cNvSpPr/>
          <p:nvPr/>
        </p:nvSpPr>
        <p:spPr>
          <a:xfrm>
            <a:off x="5758815" y="3515100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100" b="1" dirty="0" err="1">
                <a:solidFill>
                  <a:schemeClr val="tx1"/>
                </a:solidFill>
              </a:rPr>
              <a:t>AutoGluon</a:t>
            </a:r>
            <a:r>
              <a:rPr lang="pt-BR" sz="1100" b="1" dirty="0">
                <a:solidFill>
                  <a:schemeClr val="tx1"/>
                </a:solidFill>
              </a:rPr>
              <a:t> + </a:t>
            </a:r>
            <a:r>
              <a:rPr lang="pt-BR" sz="1100" b="1" dirty="0" err="1">
                <a:solidFill>
                  <a:schemeClr val="tx1"/>
                </a:solidFill>
              </a:rPr>
              <a:t>PseudoLabel</a:t>
            </a:r>
            <a:r>
              <a:rPr lang="pt-BR" sz="1100" b="1" dirty="0">
                <a:solidFill>
                  <a:schemeClr val="tx1"/>
                </a:solidFill>
              </a:rPr>
              <a:t> </a:t>
            </a:r>
          </a:p>
          <a:p>
            <a:r>
              <a:rPr lang="pt-BR" sz="1100" b="1" dirty="0">
                <a:solidFill>
                  <a:schemeClr val="tx1"/>
                </a:solidFill>
              </a:rPr>
              <a:t>+ KNN </a:t>
            </a:r>
            <a:r>
              <a:rPr lang="pt-BR" sz="1100" b="1" dirty="0" err="1">
                <a:solidFill>
                  <a:schemeClr val="tx1"/>
                </a:solidFill>
              </a:rPr>
              <a:t>Features</a:t>
            </a:r>
            <a:endParaRPr lang="pt-BR" sz="1100" b="1" dirty="0">
              <a:solidFill>
                <a:schemeClr val="tx1"/>
              </a:solidFill>
            </a:endParaRPr>
          </a:p>
          <a:p>
            <a:pPr algn="r"/>
            <a:r>
              <a:rPr lang="pt-BR" sz="1050" dirty="0">
                <a:solidFill>
                  <a:schemeClr val="tx1"/>
                </a:solidFill>
              </a:rPr>
              <a:t>CV: 0.69043</a:t>
            </a:r>
          </a:p>
          <a:p>
            <a:pPr algn="r"/>
            <a:r>
              <a:rPr lang="pt-BR" sz="1050" dirty="0" err="1">
                <a:solidFill>
                  <a:schemeClr val="tx1"/>
                </a:solidFill>
              </a:rPr>
              <a:t>Public</a:t>
            </a:r>
            <a:r>
              <a:rPr lang="pt-BR" sz="1050" dirty="0">
                <a:solidFill>
                  <a:schemeClr val="tx1"/>
                </a:solidFill>
              </a:rPr>
              <a:t>: 0.70019</a:t>
            </a:r>
          </a:p>
          <a:p>
            <a:pPr algn="r"/>
            <a:r>
              <a:rPr lang="pt-BR" sz="1050" dirty="0">
                <a:solidFill>
                  <a:schemeClr val="tx1"/>
                </a:solidFill>
              </a:rPr>
              <a:t>Private: 0.69411</a:t>
            </a:r>
          </a:p>
        </p:txBody>
      </p:sp>
      <p:sp>
        <p:nvSpPr>
          <p:cNvPr id="19" name="Retângulo com Único Canto Aparado 18">
            <a:extLst>
              <a:ext uri="{FF2B5EF4-FFF2-40B4-BE49-F238E27FC236}">
                <a16:creationId xmlns:a16="http://schemas.microsoft.com/office/drawing/2014/main" id="{A3418C72-AE09-F340-B895-26E62235CDC8}"/>
              </a:ext>
            </a:extLst>
          </p:cNvPr>
          <p:cNvSpPr/>
          <p:nvPr/>
        </p:nvSpPr>
        <p:spPr>
          <a:xfrm>
            <a:off x="3686175" y="3515100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0.68727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0.69967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0.68905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20" name="Retângulo com Único Canto Aparado 19">
            <a:extLst>
              <a:ext uri="{FF2B5EF4-FFF2-40B4-BE49-F238E27FC236}">
                <a16:creationId xmlns:a16="http://schemas.microsoft.com/office/drawing/2014/main" id="{CF893C93-9F7E-784D-A3F7-31DCE6CC577B}"/>
              </a:ext>
            </a:extLst>
          </p:cNvPr>
          <p:cNvSpPr/>
          <p:nvPr/>
        </p:nvSpPr>
        <p:spPr>
          <a:xfrm>
            <a:off x="1485900" y="3515100"/>
            <a:ext cx="1899285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  <a:r>
              <a:rPr lang="pt-BR" sz="1050" b="1" dirty="0" err="1">
                <a:solidFill>
                  <a:schemeClr val="tx1"/>
                </a:solidFill>
              </a:rPr>
              <a:t>Features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0.68426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0.70144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0.69412</a:t>
            </a:r>
          </a:p>
        </p:txBody>
      </p:sp>
      <p:sp>
        <p:nvSpPr>
          <p:cNvPr id="21" name="Retângulo com Único Canto Aparado 20">
            <a:extLst>
              <a:ext uri="{FF2B5EF4-FFF2-40B4-BE49-F238E27FC236}">
                <a16:creationId xmlns:a16="http://schemas.microsoft.com/office/drawing/2014/main" id="{1F206C7E-BB8D-EC49-8F8B-15A4B879E812}"/>
              </a:ext>
            </a:extLst>
          </p:cNvPr>
          <p:cNvSpPr/>
          <p:nvPr/>
        </p:nvSpPr>
        <p:spPr>
          <a:xfrm>
            <a:off x="7819031" y="3515100"/>
            <a:ext cx="184170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0.68169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0.70034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0.69295</a:t>
            </a:r>
          </a:p>
        </p:txBody>
      </p:sp>
      <p:sp>
        <p:nvSpPr>
          <p:cNvPr id="22" name="Retângulo com Único Canto Aparado 21">
            <a:extLst>
              <a:ext uri="{FF2B5EF4-FFF2-40B4-BE49-F238E27FC236}">
                <a16:creationId xmlns:a16="http://schemas.microsoft.com/office/drawing/2014/main" id="{B2E56DC2-348E-7F41-A92E-D3D59FC36AAC}"/>
              </a:ext>
            </a:extLst>
          </p:cNvPr>
          <p:cNvSpPr/>
          <p:nvPr/>
        </p:nvSpPr>
        <p:spPr>
          <a:xfrm>
            <a:off x="9904095" y="3515100"/>
            <a:ext cx="184170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r>
              <a:rPr lang="pt-BR" sz="1050" b="1" dirty="0">
                <a:solidFill>
                  <a:schemeClr val="tx1"/>
                </a:solidFill>
              </a:rPr>
              <a:t>+ KNN </a:t>
            </a:r>
            <a:r>
              <a:rPr lang="pt-BR" sz="1050" b="1" dirty="0" err="1">
                <a:solidFill>
                  <a:schemeClr val="tx1"/>
                </a:solidFill>
              </a:rPr>
              <a:t>Features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0.68164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0.70096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0.69111</a:t>
            </a:r>
          </a:p>
        </p:txBody>
      </p:sp>
      <p:sp>
        <p:nvSpPr>
          <p:cNvPr id="25" name="Retângulo com Único Canto Aparado 24">
            <a:extLst>
              <a:ext uri="{FF2B5EF4-FFF2-40B4-BE49-F238E27FC236}">
                <a16:creationId xmlns:a16="http://schemas.microsoft.com/office/drawing/2014/main" id="{FF5FF95D-A44E-CA40-99DD-23C09F83533D}"/>
              </a:ext>
            </a:extLst>
          </p:cNvPr>
          <p:cNvSpPr/>
          <p:nvPr/>
        </p:nvSpPr>
        <p:spPr>
          <a:xfrm>
            <a:off x="4733795" y="1739137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Tomek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0.68243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0.69805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0.69049</a:t>
            </a:r>
          </a:p>
        </p:txBody>
      </p:sp>
      <p:sp>
        <p:nvSpPr>
          <p:cNvPr id="26" name="Retângulo com Único Canto Aparado 25">
            <a:extLst>
              <a:ext uri="{FF2B5EF4-FFF2-40B4-BE49-F238E27FC236}">
                <a16:creationId xmlns:a16="http://schemas.microsoft.com/office/drawing/2014/main" id="{BF927338-4530-F747-BA18-AC4D31BE24DE}"/>
              </a:ext>
            </a:extLst>
          </p:cNvPr>
          <p:cNvSpPr/>
          <p:nvPr/>
        </p:nvSpPr>
        <p:spPr>
          <a:xfrm>
            <a:off x="1481749" y="1715410"/>
            <a:ext cx="1899285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0.68461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0.69908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0.69678</a:t>
            </a:r>
          </a:p>
        </p:txBody>
      </p:sp>
      <p:sp>
        <p:nvSpPr>
          <p:cNvPr id="50" name="Retângulo com Único Canto Aparado 49">
            <a:extLst>
              <a:ext uri="{FF2B5EF4-FFF2-40B4-BE49-F238E27FC236}">
                <a16:creationId xmlns:a16="http://schemas.microsoft.com/office/drawing/2014/main" id="{FF3BDEF6-F4B8-B24C-950E-DA6D7A76542B}"/>
              </a:ext>
            </a:extLst>
          </p:cNvPr>
          <p:cNvSpPr/>
          <p:nvPr/>
        </p:nvSpPr>
        <p:spPr>
          <a:xfrm>
            <a:off x="8068743" y="1307018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0.684772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0.69824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0.69329</a:t>
            </a:r>
          </a:p>
        </p:txBody>
      </p:sp>
      <p:sp>
        <p:nvSpPr>
          <p:cNvPr id="51" name="Retângulo com Único Canto Aparado 50">
            <a:extLst>
              <a:ext uri="{FF2B5EF4-FFF2-40B4-BE49-F238E27FC236}">
                <a16:creationId xmlns:a16="http://schemas.microsoft.com/office/drawing/2014/main" id="{B47E61C4-789D-2C4A-924A-C5F52570B5F5}"/>
              </a:ext>
            </a:extLst>
          </p:cNvPr>
          <p:cNvSpPr/>
          <p:nvPr/>
        </p:nvSpPr>
        <p:spPr>
          <a:xfrm>
            <a:off x="10123173" y="2182177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0.68346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0.69839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0.69431</a:t>
            </a:r>
          </a:p>
        </p:txBody>
      </p:sp>
      <p:cxnSp>
        <p:nvCxnSpPr>
          <p:cNvPr id="64" name="Conector Angulado 63">
            <a:extLst>
              <a:ext uri="{FF2B5EF4-FFF2-40B4-BE49-F238E27FC236}">
                <a16:creationId xmlns:a16="http://schemas.microsoft.com/office/drawing/2014/main" id="{8D847D8F-B6E1-2045-B0EC-30431D5A52E0}"/>
              </a:ext>
            </a:extLst>
          </p:cNvPr>
          <p:cNvCxnSpPr>
            <a:cxnSpLocks/>
            <a:stCxn id="50" idx="0"/>
            <a:endCxn id="51" idx="3"/>
          </p:cNvCxnSpPr>
          <p:nvPr/>
        </p:nvCxnSpPr>
        <p:spPr>
          <a:xfrm>
            <a:off x="9840393" y="1792793"/>
            <a:ext cx="1168605" cy="389384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ângulo com Único Canto Aparado 102">
            <a:extLst>
              <a:ext uri="{FF2B5EF4-FFF2-40B4-BE49-F238E27FC236}">
                <a16:creationId xmlns:a16="http://schemas.microsoft.com/office/drawing/2014/main" id="{52951A45-EE82-C349-AC5E-6E3DC5C0E7B2}"/>
              </a:ext>
            </a:extLst>
          </p:cNvPr>
          <p:cNvSpPr/>
          <p:nvPr/>
        </p:nvSpPr>
        <p:spPr>
          <a:xfrm>
            <a:off x="2397442" y="70576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Fork</a:t>
            </a:r>
            <a:r>
              <a:rPr lang="pt-BR" sz="1050" b="1" dirty="0">
                <a:solidFill>
                  <a:schemeClr val="bg1"/>
                </a:solidFill>
              </a:rPr>
              <a:t> </a:t>
            </a:r>
            <a:r>
              <a:rPr lang="pt-BR" sz="1050" b="1" dirty="0" err="1">
                <a:solidFill>
                  <a:schemeClr val="bg1"/>
                </a:solidFill>
              </a:rPr>
              <a:t>of</a:t>
            </a:r>
            <a:r>
              <a:rPr lang="pt-BR" sz="1050" b="1" dirty="0">
                <a:solidFill>
                  <a:schemeClr val="bg1"/>
                </a:solidFill>
              </a:rPr>
              <a:t> </a:t>
            </a:r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 Tunado</a:t>
            </a: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0.68232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0.69146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0.69068</a:t>
            </a:r>
          </a:p>
        </p:txBody>
      </p:sp>
      <p:sp>
        <p:nvSpPr>
          <p:cNvPr id="104" name="Retângulo com Único Canto Aparado 103">
            <a:extLst>
              <a:ext uri="{FF2B5EF4-FFF2-40B4-BE49-F238E27FC236}">
                <a16:creationId xmlns:a16="http://schemas.microsoft.com/office/drawing/2014/main" id="{A5E00484-003D-E84E-B3B2-3110E647E327}"/>
              </a:ext>
            </a:extLst>
          </p:cNvPr>
          <p:cNvSpPr/>
          <p:nvPr/>
        </p:nvSpPr>
        <p:spPr>
          <a:xfrm>
            <a:off x="5856288" y="70576"/>
            <a:ext cx="1771650" cy="971550"/>
          </a:xfrm>
          <a:prstGeom prst="snip1Rect">
            <a:avLst/>
          </a:prstGeom>
          <a:solidFill>
            <a:srgbClr val="223842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 Tunado</a:t>
            </a: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0.68046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0.69097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0.69197</a:t>
            </a:r>
          </a:p>
        </p:txBody>
      </p:sp>
      <p:cxnSp>
        <p:nvCxnSpPr>
          <p:cNvPr id="105" name="Conector Angulado 104">
            <a:extLst>
              <a:ext uri="{FF2B5EF4-FFF2-40B4-BE49-F238E27FC236}">
                <a16:creationId xmlns:a16="http://schemas.microsoft.com/office/drawing/2014/main" id="{0FAA4008-9A53-8C47-8617-B054C3D9F454}"/>
              </a:ext>
            </a:extLst>
          </p:cNvPr>
          <p:cNvCxnSpPr>
            <a:cxnSpLocks/>
            <a:stCxn id="104" idx="0"/>
            <a:endCxn id="50" idx="2"/>
          </p:cNvCxnSpPr>
          <p:nvPr/>
        </p:nvCxnSpPr>
        <p:spPr>
          <a:xfrm>
            <a:off x="7627938" y="556351"/>
            <a:ext cx="440805" cy="1236442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Angulado 107">
            <a:extLst>
              <a:ext uri="{FF2B5EF4-FFF2-40B4-BE49-F238E27FC236}">
                <a16:creationId xmlns:a16="http://schemas.microsoft.com/office/drawing/2014/main" id="{D3BC88EB-51E3-4645-B1F8-FEE7F2DBD9B9}"/>
              </a:ext>
            </a:extLst>
          </p:cNvPr>
          <p:cNvCxnSpPr>
            <a:cxnSpLocks/>
            <a:stCxn id="104" idx="1"/>
            <a:endCxn id="25" idx="3"/>
          </p:cNvCxnSpPr>
          <p:nvPr/>
        </p:nvCxnSpPr>
        <p:spPr>
          <a:xfrm rot="5400000">
            <a:off x="5832362" y="829385"/>
            <a:ext cx="697011" cy="1122493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Angulado 110">
            <a:extLst>
              <a:ext uri="{FF2B5EF4-FFF2-40B4-BE49-F238E27FC236}">
                <a16:creationId xmlns:a16="http://schemas.microsoft.com/office/drawing/2014/main" id="{92C55ADC-AE8D-374D-B49A-6210EF4D9D78}"/>
              </a:ext>
            </a:extLst>
          </p:cNvPr>
          <p:cNvCxnSpPr>
            <a:cxnSpLocks/>
            <a:stCxn id="103" idx="1"/>
            <a:endCxn id="26" idx="3"/>
          </p:cNvCxnSpPr>
          <p:nvPr/>
        </p:nvCxnSpPr>
        <p:spPr>
          <a:xfrm rot="5400000">
            <a:off x="2520688" y="952831"/>
            <a:ext cx="673284" cy="851875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E188B1D7-DDB0-FF4A-AD9D-C9B193DFD51B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>
            <a:off x="2431392" y="2686960"/>
            <a:ext cx="4151" cy="82814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11A70C4B-8A2B-4F42-84DF-A6AC2AF70904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flipH="1">
            <a:off x="2435543" y="2710687"/>
            <a:ext cx="3184077" cy="804413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3D536F31-B38F-174A-BD0F-9C3D888CFE4D}"/>
              </a:ext>
            </a:extLst>
          </p:cNvPr>
          <p:cNvCxnSpPr>
            <a:cxnSpLocks/>
            <a:stCxn id="50" idx="1"/>
            <a:endCxn id="24" idx="0"/>
          </p:cNvCxnSpPr>
          <p:nvPr/>
        </p:nvCxnSpPr>
        <p:spPr>
          <a:xfrm flipH="1">
            <a:off x="5610702" y="2278568"/>
            <a:ext cx="3343866" cy="108198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B60FA05B-50CA-7345-98BF-0074EF3439E2}"/>
              </a:ext>
            </a:extLst>
          </p:cNvPr>
          <p:cNvCxnSpPr>
            <a:cxnSpLocks/>
            <a:stCxn id="25" idx="1"/>
            <a:endCxn id="24" idx="0"/>
          </p:cNvCxnSpPr>
          <p:nvPr/>
        </p:nvCxnSpPr>
        <p:spPr>
          <a:xfrm flipH="1">
            <a:off x="5610702" y="2710687"/>
            <a:ext cx="8918" cy="64987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de Seta Reta 137">
            <a:extLst>
              <a:ext uri="{FF2B5EF4-FFF2-40B4-BE49-F238E27FC236}">
                <a16:creationId xmlns:a16="http://schemas.microsoft.com/office/drawing/2014/main" id="{59CD1D24-9119-C449-B5B9-974CB6E1CDEF}"/>
              </a:ext>
            </a:extLst>
          </p:cNvPr>
          <p:cNvCxnSpPr>
            <a:cxnSpLocks/>
            <a:stCxn id="25" idx="1"/>
            <a:endCxn id="23" idx="0"/>
          </p:cNvCxnSpPr>
          <p:nvPr/>
        </p:nvCxnSpPr>
        <p:spPr>
          <a:xfrm>
            <a:off x="5619620" y="2710687"/>
            <a:ext cx="4169938" cy="64986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BA85A71E-D9C3-7740-B605-0EB22E50D88A}"/>
              </a:ext>
            </a:extLst>
          </p:cNvPr>
          <p:cNvCxnSpPr>
            <a:cxnSpLocks/>
            <a:stCxn id="51" idx="1"/>
            <a:endCxn id="23" idx="0"/>
          </p:cNvCxnSpPr>
          <p:nvPr/>
        </p:nvCxnSpPr>
        <p:spPr>
          <a:xfrm flipH="1">
            <a:off x="9789558" y="3153727"/>
            <a:ext cx="1219440" cy="20682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ta para a Direita 1">
            <a:extLst>
              <a:ext uri="{FF2B5EF4-FFF2-40B4-BE49-F238E27FC236}">
                <a16:creationId xmlns:a16="http://schemas.microsoft.com/office/drawing/2014/main" id="{5AF17C3A-7D93-4244-9513-35E3052EC8B5}"/>
              </a:ext>
            </a:extLst>
          </p:cNvPr>
          <p:cNvSpPr/>
          <p:nvPr/>
        </p:nvSpPr>
        <p:spPr>
          <a:xfrm>
            <a:off x="5547445" y="3889860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 para a Direita 37">
            <a:extLst>
              <a:ext uri="{FF2B5EF4-FFF2-40B4-BE49-F238E27FC236}">
                <a16:creationId xmlns:a16="http://schemas.microsoft.com/office/drawing/2014/main" id="{65E30C26-C5E8-2F4C-ABC4-ACB92C74F426}"/>
              </a:ext>
            </a:extLst>
          </p:cNvPr>
          <p:cNvSpPr/>
          <p:nvPr/>
        </p:nvSpPr>
        <p:spPr>
          <a:xfrm>
            <a:off x="9707921" y="3861793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9A6112C8-A422-5146-8777-7CFE8EC7835D}"/>
              </a:ext>
            </a:extLst>
          </p:cNvPr>
          <p:cNvSpPr/>
          <p:nvPr/>
        </p:nvSpPr>
        <p:spPr>
          <a:xfrm>
            <a:off x="5706474" y="7460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01.1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F6FBD129-A0BE-664A-B897-A25C53FFD162}"/>
              </a:ext>
            </a:extLst>
          </p:cNvPr>
          <p:cNvSpPr/>
          <p:nvPr/>
        </p:nvSpPr>
        <p:spPr>
          <a:xfrm>
            <a:off x="9944146" y="28226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02.2</a:t>
            </a:r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6AB0040E-17AB-7D4E-874D-8DFB6A271574}"/>
              </a:ext>
            </a:extLst>
          </p:cNvPr>
          <p:cNvSpPr/>
          <p:nvPr/>
        </p:nvSpPr>
        <p:spPr>
          <a:xfrm>
            <a:off x="2275456" y="73799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01.2</a:t>
            </a:r>
          </a:p>
        </p:txBody>
      </p:sp>
      <p:sp>
        <p:nvSpPr>
          <p:cNvPr id="47" name="Retângulo Arredondado 46">
            <a:extLst>
              <a:ext uri="{FF2B5EF4-FFF2-40B4-BE49-F238E27FC236}">
                <a16:creationId xmlns:a16="http://schemas.microsoft.com/office/drawing/2014/main" id="{F819915B-C7A1-5F4C-87FF-228C97D9FEEE}"/>
              </a:ext>
            </a:extLst>
          </p:cNvPr>
          <p:cNvSpPr/>
          <p:nvPr/>
        </p:nvSpPr>
        <p:spPr>
          <a:xfrm>
            <a:off x="1357109" y="23633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02.4</a:t>
            </a:r>
          </a:p>
        </p:txBody>
      </p:sp>
      <p:sp>
        <p:nvSpPr>
          <p:cNvPr id="48" name="Retângulo Arredondado 47">
            <a:extLst>
              <a:ext uri="{FF2B5EF4-FFF2-40B4-BE49-F238E27FC236}">
                <a16:creationId xmlns:a16="http://schemas.microsoft.com/office/drawing/2014/main" id="{8E1FC91B-CB25-FF43-82C0-9D5F4F4A3B31}"/>
              </a:ext>
            </a:extLst>
          </p:cNvPr>
          <p:cNvSpPr/>
          <p:nvPr/>
        </p:nvSpPr>
        <p:spPr>
          <a:xfrm>
            <a:off x="7918401" y="192564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02.1</a:t>
            </a:r>
          </a:p>
        </p:txBody>
      </p:sp>
      <p:sp>
        <p:nvSpPr>
          <p:cNvPr id="52" name="Retângulo Arredondado 51">
            <a:extLst>
              <a:ext uri="{FF2B5EF4-FFF2-40B4-BE49-F238E27FC236}">
                <a16:creationId xmlns:a16="http://schemas.microsoft.com/office/drawing/2014/main" id="{03070CDF-EA7C-B44D-AAD0-B03293C7FA1D}"/>
              </a:ext>
            </a:extLst>
          </p:cNvPr>
          <p:cNvSpPr/>
          <p:nvPr/>
        </p:nvSpPr>
        <p:spPr>
          <a:xfrm>
            <a:off x="4577753" y="236331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02.3</a:t>
            </a:r>
          </a:p>
        </p:txBody>
      </p:sp>
      <p:sp>
        <p:nvSpPr>
          <p:cNvPr id="53" name="Retângulo Arredondado 52">
            <a:extLst>
              <a:ext uri="{FF2B5EF4-FFF2-40B4-BE49-F238E27FC236}">
                <a16:creationId xmlns:a16="http://schemas.microsoft.com/office/drawing/2014/main" id="{8E6F8312-D909-1341-B763-5D9F520D14A1}"/>
              </a:ext>
            </a:extLst>
          </p:cNvPr>
          <p:cNvSpPr/>
          <p:nvPr/>
        </p:nvSpPr>
        <p:spPr>
          <a:xfrm>
            <a:off x="1380468" y="4171041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03.1</a:t>
            </a:r>
          </a:p>
        </p:txBody>
      </p:sp>
      <p:sp>
        <p:nvSpPr>
          <p:cNvPr id="54" name="Retângulo Arredondado 53">
            <a:extLst>
              <a:ext uri="{FF2B5EF4-FFF2-40B4-BE49-F238E27FC236}">
                <a16:creationId xmlns:a16="http://schemas.microsoft.com/office/drawing/2014/main" id="{2002534D-6DC2-7043-8201-B121DB5BB42A}"/>
              </a:ext>
            </a:extLst>
          </p:cNvPr>
          <p:cNvSpPr/>
          <p:nvPr/>
        </p:nvSpPr>
        <p:spPr>
          <a:xfrm>
            <a:off x="3628549" y="4172446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03.2A</a:t>
            </a:r>
          </a:p>
        </p:txBody>
      </p:sp>
      <p:sp>
        <p:nvSpPr>
          <p:cNvPr id="55" name="Retângulo Arredondado 54">
            <a:extLst>
              <a:ext uri="{FF2B5EF4-FFF2-40B4-BE49-F238E27FC236}">
                <a16:creationId xmlns:a16="http://schemas.microsoft.com/office/drawing/2014/main" id="{E958454B-2DF0-FA4D-A1DE-CF6285FC8189}"/>
              </a:ext>
            </a:extLst>
          </p:cNvPr>
          <p:cNvSpPr/>
          <p:nvPr/>
        </p:nvSpPr>
        <p:spPr>
          <a:xfrm>
            <a:off x="5675789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03.2B</a:t>
            </a:r>
          </a:p>
        </p:txBody>
      </p:sp>
      <p:sp>
        <p:nvSpPr>
          <p:cNvPr id="56" name="Retângulo Arredondado 55">
            <a:extLst>
              <a:ext uri="{FF2B5EF4-FFF2-40B4-BE49-F238E27FC236}">
                <a16:creationId xmlns:a16="http://schemas.microsoft.com/office/drawing/2014/main" id="{902FD511-9AE7-0A40-BE52-5D2FE56273AB}"/>
              </a:ext>
            </a:extLst>
          </p:cNvPr>
          <p:cNvSpPr/>
          <p:nvPr/>
        </p:nvSpPr>
        <p:spPr>
          <a:xfrm>
            <a:off x="9830123" y="4164094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03.3B</a:t>
            </a:r>
          </a:p>
        </p:txBody>
      </p:sp>
      <p:sp>
        <p:nvSpPr>
          <p:cNvPr id="57" name="Retângulo Arredondado 56">
            <a:extLst>
              <a:ext uri="{FF2B5EF4-FFF2-40B4-BE49-F238E27FC236}">
                <a16:creationId xmlns:a16="http://schemas.microsoft.com/office/drawing/2014/main" id="{7C3C972A-805F-ED4E-8A56-DAC1298B501F}"/>
              </a:ext>
            </a:extLst>
          </p:cNvPr>
          <p:cNvSpPr/>
          <p:nvPr/>
        </p:nvSpPr>
        <p:spPr>
          <a:xfrm>
            <a:off x="7756787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94E69AC-9C8C-CA48-A21F-0CE2B54E9549}"/>
              </a:ext>
            </a:extLst>
          </p:cNvPr>
          <p:cNvSpPr/>
          <p:nvPr/>
        </p:nvSpPr>
        <p:spPr>
          <a:xfrm>
            <a:off x="5470764" y="3646887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0099A70-2043-A346-974D-4B36511ACAD3}"/>
              </a:ext>
            </a:extLst>
          </p:cNvPr>
          <p:cNvSpPr/>
          <p:nvPr/>
        </p:nvSpPr>
        <p:spPr>
          <a:xfrm>
            <a:off x="9631240" y="3617805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9F47FD9-2504-8444-A6DD-7460F4595BEA}"/>
              </a:ext>
            </a:extLst>
          </p:cNvPr>
          <p:cNvCxnSpPr/>
          <p:nvPr/>
        </p:nvCxnSpPr>
        <p:spPr>
          <a:xfrm>
            <a:off x="1083684" y="15894"/>
            <a:ext cx="0" cy="6842106"/>
          </a:xfrm>
          <a:prstGeom prst="line">
            <a:avLst/>
          </a:prstGeom>
          <a:ln w="28575">
            <a:solidFill>
              <a:srgbClr val="22384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 Arredondado 83">
            <a:extLst>
              <a:ext uri="{FF2B5EF4-FFF2-40B4-BE49-F238E27FC236}">
                <a16:creationId xmlns:a16="http://schemas.microsoft.com/office/drawing/2014/main" id="{B4FCA1A9-8DBB-D148-9402-FE1F35FCF182}"/>
              </a:ext>
            </a:extLst>
          </p:cNvPr>
          <p:cNvSpPr/>
          <p:nvPr/>
        </p:nvSpPr>
        <p:spPr>
          <a:xfrm>
            <a:off x="4572000" y="538022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85" name="Retângulo Arredondado 84">
            <a:extLst>
              <a:ext uri="{FF2B5EF4-FFF2-40B4-BE49-F238E27FC236}">
                <a16:creationId xmlns:a16="http://schemas.microsoft.com/office/drawing/2014/main" id="{034FBA2E-5D29-084D-8BFA-7372196D0356}"/>
              </a:ext>
            </a:extLst>
          </p:cNvPr>
          <p:cNvSpPr/>
          <p:nvPr/>
        </p:nvSpPr>
        <p:spPr>
          <a:xfrm>
            <a:off x="4572000" y="64640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05</a:t>
            </a:r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7B69B06B-567B-3B48-A18F-5A95C8BB3018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5603240" y="5676900"/>
            <a:ext cx="0" cy="11228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>
            <a:extLst>
              <a:ext uri="{FF2B5EF4-FFF2-40B4-BE49-F238E27FC236}">
                <a16:creationId xmlns:a16="http://schemas.microsoft.com/office/drawing/2014/main" id="{B0B66C6E-176E-4448-BDFF-697D645D3DDC}"/>
              </a:ext>
            </a:extLst>
          </p:cNvPr>
          <p:cNvCxnSpPr>
            <a:cxnSpLocks/>
            <a:stCxn id="20" idx="1"/>
            <a:endCxn id="7" idx="2"/>
          </p:cNvCxnSpPr>
          <p:nvPr/>
        </p:nvCxnSpPr>
        <p:spPr>
          <a:xfrm rot="16200000" flipH="1">
            <a:off x="3173759" y="3748434"/>
            <a:ext cx="805440" cy="2281872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do 59">
            <a:extLst>
              <a:ext uri="{FF2B5EF4-FFF2-40B4-BE49-F238E27FC236}">
                <a16:creationId xmlns:a16="http://schemas.microsoft.com/office/drawing/2014/main" id="{4A631828-AFC0-CE4D-BB34-43E874955686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>
          <a:xfrm rot="5400000">
            <a:off x="7869038" y="3371570"/>
            <a:ext cx="540548" cy="3300493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654C6CB-F4CA-D14F-AC0A-5A31E17CA35D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flipH="1">
            <a:off x="5603240" y="4751543"/>
            <a:ext cx="7462" cy="15573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eta para a Direita 61">
            <a:extLst>
              <a:ext uri="{FF2B5EF4-FFF2-40B4-BE49-F238E27FC236}">
                <a16:creationId xmlns:a16="http://schemas.microsoft.com/office/drawing/2014/main" id="{059A7C83-8E57-5F40-AB3A-F8E030E5D327}"/>
              </a:ext>
            </a:extLst>
          </p:cNvPr>
          <p:cNvSpPr/>
          <p:nvPr/>
        </p:nvSpPr>
        <p:spPr>
          <a:xfrm>
            <a:off x="264967" y="304833"/>
            <a:ext cx="481285" cy="503035"/>
          </a:xfrm>
          <a:prstGeom prst="rightArrow">
            <a:avLst/>
          </a:prstGeom>
          <a:solidFill>
            <a:srgbClr val="2238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92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05A4DD9-D8CF-E541-AB68-609CCDA0209C}"/>
              </a:ext>
            </a:extLst>
          </p:cNvPr>
          <p:cNvSpPr/>
          <p:nvPr/>
        </p:nvSpPr>
        <p:spPr>
          <a:xfrm>
            <a:off x="7895757" y="5176218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0.68046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0.69097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0.69197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Stage</a:t>
            </a:r>
            <a:r>
              <a:rPr lang="pt-BR" dirty="0"/>
              <a:t> 1.1: </a:t>
            </a:r>
            <a:r>
              <a:rPr lang="pt-BR" dirty="0" err="1"/>
              <a:t>XGBoost</a:t>
            </a:r>
            <a:endParaRPr lang="pt-BR" b="1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5873"/>
            <a:ext cx="5257800" cy="4860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 :</a:t>
            </a:r>
            <a:endParaRPr lang="pt-BR" sz="2000" dirty="0"/>
          </a:p>
          <a:p>
            <a:r>
              <a:rPr lang="pt-BR" sz="2000" dirty="0"/>
              <a:t>Nenhum pré-processamento;</a:t>
            </a:r>
          </a:p>
          <a:p>
            <a:r>
              <a:rPr lang="pt-BR" sz="2000" i="1" dirty="0" err="1"/>
              <a:t>RepeatedStratifiedKFold</a:t>
            </a:r>
            <a:r>
              <a:rPr lang="pt-BR" sz="2000" i="1" dirty="0"/>
              <a:t> </a:t>
            </a:r>
            <a:r>
              <a:rPr lang="pt-BR" sz="2000" dirty="0" err="1"/>
              <a:t>K</a:t>
            </a:r>
            <a:r>
              <a:rPr lang="pt-BR" sz="2000" dirty="0"/>
              <a:t>=5 2x</a:t>
            </a:r>
            <a:r>
              <a:rPr lang="pt-BR" sz="2000" i="1" dirty="0"/>
              <a:t>;</a:t>
            </a:r>
            <a:endParaRPr lang="pt-BR" sz="2000" dirty="0"/>
          </a:p>
          <a:p>
            <a:r>
              <a:rPr lang="pt-BR" sz="2000" dirty="0"/>
              <a:t>Otimização de </a:t>
            </a:r>
            <a:r>
              <a:rPr lang="pt-BR" sz="2000" dirty="0" err="1"/>
              <a:t>hiperparâmetros</a:t>
            </a:r>
            <a:r>
              <a:rPr lang="pt-BR" sz="2000" dirty="0"/>
              <a:t> com </a:t>
            </a:r>
            <a:r>
              <a:rPr lang="pt-BR" sz="2000" i="1" dirty="0" err="1"/>
              <a:t>Optuna</a:t>
            </a:r>
            <a:r>
              <a:rPr lang="pt-BR" sz="2000" i="1" dirty="0"/>
              <a:t>;</a:t>
            </a:r>
            <a:endParaRPr lang="pt-BR" sz="2000" dirty="0"/>
          </a:p>
          <a:p>
            <a:r>
              <a:rPr lang="pt-BR" sz="2000" i="1" dirty="0" err="1"/>
              <a:t>Loss</a:t>
            </a:r>
            <a:r>
              <a:rPr lang="pt-BR" sz="2000" dirty="0"/>
              <a:t> do </a:t>
            </a:r>
            <a:r>
              <a:rPr lang="pt-BR" sz="2000" dirty="0" err="1"/>
              <a:t>XGBoost</a:t>
            </a:r>
            <a:r>
              <a:rPr lang="pt-BR" sz="2000" dirty="0"/>
              <a:t>: </a:t>
            </a:r>
            <a:r>
              <a:rPr lang="pt-BR" sz="2000" b="1" dirty="0"/>
              <a:t>Log </a:t>
            </a:r>
            <a:r>
              <a:rPr lang="pt-BR" sz="2000" b="1" dirty="0" err="1"/>
              <a:t>Loss</a:t>
            </a:r>
            <a:r>
              <a:rPr lang="pt-BR" sz="2000" dirty="0"/>
              <a:t>;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 </a:t>
            </a:r>
            <a:r>
              <a:rPr lang="pt-BR" sz="2000" dirty="0" err="1"/>
              <a:t>Otimizador</a:t>
            </a:r>
            <a:r>
              <a:rPr lang="pt-BR" sz="2000" dirty="0"/>
              <a:t>: </a:t>
            </a:r>
            <a:r>
              <a:rPr lang="pt-BR" sz="2000" b="1" dirty="0"/>
              <a:t>AUC</a:t>
            </a:r>
            <a:r>
              <a:rPr lang="pt-BR" sz="2000" dirty="0"/>
              <a:t>;</a:t>
            </a:r>
          </a:p>
          <a:p>
            <a:r>
              <a:rPr lang="pt-BR" sz="2000" i="1" dirty="0" err="1"/>
              <a:t>Resampling</a:t>
            </a:r>
            <a:r>
              <a:rPr lang="pt-BR" sz="2000" i="1" dirty="0"/>
              <a:t> </a:t>
            </a:r>
            <a:r>
              <a:rPr lang="pt-BR" sz="2000" dirty="0"/>
              <a:t>selecionado</a:t>
            </a:r>
            <a:r>
              <a:rPr lang="pt-BR" sz="2000" i="1" dirty="0"/>
              <a:t>: </a:t>
            </a:r>
            <a:r>
              <a:rPr lang="pt-BR" sz="2000" i="1" dirty="0" err="1"/>
              <a:t>Tomek</a:t>
            </a:r>
            <a:r>
              <a:rPr lang="pt-BR" sz="2000" i="1" dirty="0"/>
              <a:t> Links;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0FAC9C-9469-214F-A29B-868F85C93B6F}"/>
              </a:ext>
            </a:extLst>
          </p:cNvPr>
          <p:cNvSpPr txBox="1"/>
          <p:nvPr/>
        </p:nvSpPr>
        <p:spPr>
          <a:xfrm>
            <a:off x="6897333" y="1775873"/>
            <a:ext cx="4377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Ilustração do esquema </a:t>
            </a:r>
            <a:r>
              <a:rPr lang="pt-BR" sz="2000" i="1" dirty="0" err="1"/>
              <a:t>k-fold</a:t>
            </a:r>
            <a:r>
              <a:rPr lang="pt-BR" sz="2000" i="1" dirty="0"/>
              <a:t> </a:t>
            </a:r>
            <a:r>
              <a:rPr lang="pt-BR" sz="2000" i="1" dirty="0" err="1"/>
              <a:t>prediction</a:t>
            </a:r>
            <a:r>
              <a:rPr lang="pt-BR" sz="2000" dirty="0"/>
              <a:t>:</a:t>
            </a:r>
            <a:endParaRPr lang="pt-BR" sz="2000" i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14A1ED-5CBB-2C4E-8906-CE1073CD7E90}"/>
              </a:ext>
            </a:extLst>
          </p:cNvPr>
          <p:cNvSpPr txBox="1"/>
          <p:nvPr/>
        </p:nvSpPr>
        <p:spPr>
          <a:xfrm>
            <a:off x="7048187" y="4776108"/>
            <a:ext cx="92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Scores: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5A5B8C-DF09-3244-8CD0-97944D71CC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DF7F4B68-4F38-1442-AEE4-77C4CFCD9A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363097"/>
                  </p:ext>
                </p:extLst>
              </p:nvPr>
            </p:nvGraphicFramePr>
            <p:xfrm>
              <a:off x="6336029" y="2591272"/>
              <a:ext cx="2145024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256">
                      <a:extLst>
                        <a:ext uri="{9D8B030D-6E8A-4147-A177-3AD203B41FA5}">
                          <a16:colId xmlns:a16="http://schemas.microsoft.com/office/drawing/2014/main" val="3532669591"/>
                        </a:ext>
                      </a:extLst>
                    </a:gridCol>
                    <a:gridCol w="536256">
                      <a:extLst>
                        <a:ext uri="{9D8B030D-6E8A-4147-A177-3AD203B41FA5}">
                          <a16:colId xmlns:a16="http://schemas.microsoft.com/office/drawing/2014/main" val="4189616554"/>
                        </a:ext>
                      </a:extLst>
                    </a:gridCol>
                    <a:gridCol w="536256">
                      <a:extLst>
                        <a:ext uri="{9D8B030D-6E8A-4147-A177-3AD203B41FA5}">
                          <a16:colId xmlns:a16="http://schemas.microsoft.com/office/drawing/2014/main" val="4226457607"/>
                        </a:ext>
                      </a:extLst>
                    </a:gridCol>
                    <a:gridCol w="536256">
                      <a:extLst>
                        <a:ext uri="{9D8B030D-6E8A-4147-A177-3AD203B41FA5}">
                          <a16:colId xmlns:a16="http://schemas.microsoft.com/office/drawing/2014/main" val="284414262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214175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23880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935734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116324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48227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DF7F4B68-4F38-1442-AEE4-77C4CFCD9A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363097"/>
                  </p:ext>
                </p:extLst>
              </p:nvPr>
            </p:nvGraphicFramePr>
            <p:xfrm>
              <a:off x="6336029" y="2591272"/>
              <a:ext cx="2145024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256">
                      <a:extLst>
                        <a:ext uri="{9D8B030D-6E8A-4147-A177-3AD203B41FA5}">
                          <a16:colId xmlns:a16="http://schemas.microsoft.com/office/drawing/2014/main" val="3532669591"/>
                        </a:ext>
                      </a:extLst>
                    </a:gridCol>
                    <a:gridCol w="536256">
                      <a:extLst>
                        <a:ext uri="{9D8B030D-6E8A-4147-A177-3AD203B41FA5}">
                          <a16:colId xmlns:a16="http://schemas.microsoft.com/office/drawing/2014/main" val="4189616554"/>
                        </a:ext>
                      </a:extLst>
                    </a:gridCol>
                    <a:gridCol w="536256">
                      <a:extLst>
                        <a:ext uri="{9D8B030D-6E8A-4147-A177-3AD203B41FA5}">
                          <a16:colId xmlns:a16="http://schemas.microsoft.com/office/drawing/2014/main" val="4226457607"/>
                        </a:ext>
                      </a:extLst>
                    </a:gridCol>
                    <a:gridCol w="536256">
                      <a:extLst>
                        <a:ext uri="{9D8B030D-6E8A-4147-A177-3AD203B41FA5}">
                          <a16:colId xmlns:a16="http://schemas.microsoft.com/office/drawing/2014/main" val="284414262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t="-2632" r="-302326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304762" t="-2632" r="-714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214175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923880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7935734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116324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48227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>
                <a:extLst>
                  <a:ext uri="{FF2B5EF4-FFF2-40B4-BE49-F238E27FC236}">
                    <a16:creationId xmlns:a16="http://schemas.microsoft.com/office/drawing/2014/main" id="{844151CB-CC26-AC45-910D-9954BAC476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699666"/>
                  </p:ext>
                </p:extLst>
              </p:nvPr>
            </p:nvGraphicFramePr>
            <p:xfrm>
              <a:off x="9086170" y="2591272"/>
              <a:ext cx="568113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3472876203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𝒐𝒐𝒇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124791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016710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46242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8045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348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>
                <a:extLst>
                  <a:ext uri="{FF2B5EF4-FFF2-40B4-BE49-F238E27FC236}">
                    <a16:creationId xmlns:a16="http://schemas.microsoft.com/office/drawing/2014/main" id="{844151CB-CC26-AC45-910D-9954BAC476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1699666"/>
                  </p:ext>
                </p:extLst>
              </p:nvPr>
            </p:nvGraphicFramePr>
            <p:xfrm>
              <a:off x="9086170" y="2591272"/>
              <a:ext cx="568113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3472876203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5"/>
                          <a:stretch>
                            <a:fillRect l="-2174" t="-2632" r="-4348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124791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016710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46242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8045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34808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375F275-D055-E945-BDCC-B9FDADA3E265}"/>
              </a:ext>
            </a:extLst>
          </p:cNvPr>
          <p:cNvCxnSpPr>
            <a:cxnSpLocks/>
          </p:cNvCxnSpPr>
          <p:nvPr/>
        </p:nvCxnSpPr>
        <p:spPr>
          <a:xfrm>
            <a:off x="7021375" y="3246120"/>
            <a:ext cx="1894025" cy="0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939DF60-F955-3148-9C2B-3D2C873DE2A9}"/>
              </a:ext>
            </a:extLst>
          </p:cNvPr>
          <p:cNvCxnSpPr>
            <a:cxnSpLocks/>
          </p:cNvCxnSpPr>
          <p:nvPr/>
        </p:nvCxnSpPr>
        <p:spPr>
          <a:xfrm>
            <a:off x="7534040" y="3629972"/>
            <a:ext cx="1381360" cy="0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2B38D54-0B64-484E-9A79-75D112ABB13C}"/>
              </a:ext>
            </a:extLst>
          </p:cNvPr>
          <p:cNvCxnSpPr>
            <a:cxnSpLocks/>
          </p:cNvCxnSpPr>
          <p:nvPr/>
        </p:nvCxnSpPr>
        <p:spPr>
          <a:xfrm>
            <a:off x="8139157" y="3976682"/>
            <a:ext cx="776243" cy="0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51D86EE-9086-8A4A-AF33-9A215843C0BB}"/>
              </a:ext>
            </a:extLst>
          </p:cNvPr>
          <p:cNvCxnSpPr>
            <a:cxnSpLocks/>
          </p:cNvCxnSpPr>
          <p:nvPr/>
        </p:nvCxnSpPr>
        <p:spPr>
          <a:xfrm>
            <a:off x="8600167" y="4391972"/>
            <a:ext cx="315233" cy="0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ela 29">
                <a:extLst>
                  <a:ext uri="{FF2B5EF4-FFF2-40B4-BE49-F238E27FC236}">
                    <a16:creationId xmlns:a16="http://schemas.microsoft.com/office/drawing/2014/main" id="{2AA72899-8280-1B48-8C82-4582013F0A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889366"/>
                  </p:ext>
                </p:extLst>
              </p:nvPr>
            </p:nvGraphicFramePr>
            <p:xfrm>
              <a:off x="10113410" y="2591272"/>
              <a:ext cx="1099420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855">
                      <a:extLst>
                        <a:ext uri="{9D8B030D-6E8A-4147-A177-3AD203B41FA5}">
                          <a16:colId xmlns:a16="http://schemas.microsoft.com/office/drawing/2014/main" val="3472876203"/>
                        </a:ext>
                      </a:extLst>
                    </a:gridCol>
                    <a:gridCol w="274855">
                      <a:extLst>
                        <a:ext uri="{9D8B030D-6E8A-4147-A177-3AD203B41FA5}">
                          <a16:colId xmlns:a16="http://schemas.microsoft.com/office/drawing/2014/main" val="2464938089"/>
                        </a:ext>
                      </a:extLst>
                    </a:gridCol>
                    <a:gridCol w="274855">
                      <a:extLst>
                        <a:ext uri="{9D8B030D-6E8A-4147-A177-3AD203B41FA5}">
                          <a16:colId xmlns:a16="http://schemas.microsoft.com/office/drawing/2014/main" val="3172034493"/>
                        </a:ext>
                      </a:extLst>
                    </a:gridCol>
                    <a:gridCol w="274855">
                      <a:extLst>
                        <a:ext uri="{9D8B030D-6E8A-4147-A177-3AD203B41FA5}">
                          <a16:colId xmlns:a16="http://schemas.microsoft.com/office/drawing/2014/main" val="1626137969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2238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124791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016710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46242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8045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348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ela 29">
                <a:extLst>
                  <a:ext uri="{FF2B5EF4-FFF2-40B4-BE49-F238E27FC236}">
                    <a16:creationId xmlns:a16="http://schemas.microsoft.com/office/drawing/2014/main" id="{2AA72899-8280-1B48-8C82-4582013F0A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889366"/>
                  </p:ext>
                </p:extLst>
              </p:nvPr>
            </p:nvGraphicFramePr>
            <p:xfrm>
              <a:off x="10113410" y="2591272"/>
              <a:ext cx="1099420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855">
                      <a:extLst>
                        <a:ext uri="{9D8B030D-6E8A-4147-A177-3AD203B41FA5}">
                          <a16:colId xmlns:a16="http://schemas.microsoft.com/office/drawing/2014/main" val="3472876203"/>
                        </a:ext>
                      </a:extLst>
                    </a:gridCol>
                    <a:gridCol w="274855">
                      <a:extLst>
                        <a:ext uri="{9D8B030D-6E8A-4147-A177-3AD203B41FA5}">
                          <a16:colId xmlns:a16="http://schemas.microsoft.com/office/drawing/2014/main" val="2464938089"/>
                        </a:ext>
                      </a:extLst>
                    </a:gridCol>
                    <a:gridCol w="274855">
                      <a:extLst>
                        <a:ext uri="{9D8B030D-6E8A-4147-A177-3AD203B41FA5}">
                          <a16:colId xmlns:a16="http://schemas.microsoft.com/office/drawing/2014/main" val="3172034493"/>
                        </a:ext>
                      </a:extLst>
                    </a:gridCol>
                    <a:gridCol w="274855">
                      <a:extLst>
                        <a:ext uri="{9D8B030D-6E8A-4147-A177-3AD203B41FA5}">
                          <a16:colId xmlns:a16="http://schemas.microsoft.com/office/drawing/2014/main" val="1626137969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545" t="-2632" r="-309091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4545" t="-2632" r="-209091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14286" t="-2632" r="-119048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000" t="-2632" r="-13636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124791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016710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46242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8045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3480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ela 28">
                <a:extLst>
                  <a:ext uri="{FF2B5EF4-FFF2-40B4-BE49-F238E27FC236}">
                    <a16:creationId xmlns:a16="http://schemas.microsoft.com/office/drawing/2014/main" id="{76944226-FBEE-D44F-A239-6231446132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631153"/>
                  </p:ext>
                </p:extLst>
              </p:nvPr>
            </p:nvGraphicFramePr>
            <p:xfrm>
              <a:off x="11578590" y="2591272"/>
              <a:ext cx="457200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1187503697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𝒕𝒆𝒔𝒕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2238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267684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pt-BR" sz="1200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78179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pt-BR" sz="1200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29715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48572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1200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31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ela 28">
                <a:extLst>
                  <a:ext uri="{FF2B5EF4-FFF2-40B4-BE49-F238E27FC236}">
                    <a16:creationId xmlns:a16="http://schemas.microsoft.com/office/drawing/2014/main" id="{76944226-FBEE-D44F-A239-6231446132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1631153"/>
                  </p:ext>
                </p:extLst>
              </p:nvPr>
            </p:nvGraphicFramePr>
            <p:xfrm>
              <a:off x="11578590" y="2591272"/>
              <a:ext cx="457200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1187503697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632" r="-5405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267684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134483" r="-5405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78179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26667" r="-5405" b="-1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29715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48572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437931" r="-540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314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1E0C4667-3CBE-344C-BAC5-22FC130471B6}"/>
              </a:ext>
            </a:extLst>
          </p:cNvPr>
          <p:cNvSpPr txBox="1"/>
          <p:nvPr/>
        </p:nvSpPr>
        <p:spPr>
          <a:xfrm>
            <a:off x="8937372" y="2262409"/>
            <a:ext cx="864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Out-of</a:t>
            </a:r>
            <a:r>
              <a:rPr lang="pt-BR" sz="1200" dirty="0"/>
              <a:t> </a:t>
            </a:r>
            <a:r>
              <a:rPr lang="pt-BR" sz="1200" dirty="0" err="1"/>
              <a:t>fold</a:t>
            </a:r>
            <a:endParaRPr lang="pt-BR" sz="1200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A84EFEF-649B-5845-BCC6-42009E39DA5A}"/>
              </a:ext>
            </a:extLst>
          </p:cNvPr>
          <p:cNvSpPr txBox="1"/>
          <p:nvPr/>
        </p:nvSpPr>
        <p:spPr>
          <a:xfrm>
            <a:off x="10375413" y="2245128"/>
            <a:ext cx="509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Teste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32D5AB6-FCCF-6246-819D-30569F0FA942}"/>
              </a:ext>
            </a:extLst>
          </p:cNvPr>
          <p:cNvSpPr txBox="1"/>
          <p:nvPr/>
        </p:nvSpPr>
        <p:spPr>
          <a:xfrm>
            <a:off x="6958626" y="2258905"/>
            <a:ext cx="575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Treino</a:t>
            </a:r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84C23B38-54A1-BE4B-B97D-436E87A4C49A}"/>
              </a:ext>
            </a:extLst>
          </p:cNvPr>
          <p:cNvCxnSpPr>
            <a:cxnSpLocks/>
          </p:cNvCxnSpPr>
          <p:nvPr/>
        </p:nvCxnSpPr>
        <p:spPr>
          <a:xfrm>
            <a:off x="11275006" y="3246120"/>
            <a:ext cx="273302" cy="0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69D7BF42-597B-5F49-B516-36A6AFEA9F43}"/>
              </a:ext>
            </a:extLst>
          </p:cNvPr>
          <p:cNvCxnSpPr>
            <a:cxnSpLocks/>
          </p:cNvCxnSpPr>
          <p:nvPr/>
        </p:nvCxnSpPr>
        <p:spPr>
          <a:xfrm>
            <a:off x="11275006" y="3629972"/>
            <a:ext cx="273302" cy="0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5946BD08-7F92-5644-A564-F392D913F4AD}"/>
              </a:ext>
            </a:extLst>
          </p:cNvPr>
          <p:cNvCxnSpPr>
            <a:cxnSpLocks/>
          </p:cNvCxnSpPr>
          <p:nvPr/>
        </p:nvCxnSpPr>
        <p:spPr>
          <a:xfrm>
            <a:off x="11284268" y="3976682"/>
            <a:ext cx="273302" cy="0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BDE76A8E-1FD9-1643-8DFB-928A6835DD8B}"/>
              </a:ext>
            </a:extLst>
          </p:cNvPr>
          <p:cNvCxnSpPr>
            <a:cxnSpLocks/>
          </p:cNvCxnSpPr>
          <p:nvPr/>
        </p:nvCxnSpPr>
        <p:spPr>
          <a:xfrm>
            <a:off x="11275186" y="4358957"/>
            <a:ext cx="273302" cy="0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043B4FBF-FD43-5349-923B-B2BC3AA904B4}"/>
              </a:ext>
            </a:extLst>
          </p:cNvPr>
          <p:cNvCxnSpPr>
            <a:cxnSpLocks/>
          </p:cNvCxnSpPr>
          <p:nvPr/>
        </p:nvCxnSpPr>
        <p:spPr>
          <a:xfrm>
            <a:off x="9895490" y="2364828"/>
            <a:ext cx="0" cy="2181924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25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05A4DD9-D8CF-E541-AB68-609CCDA0209C}"/>
              </a:ext>
            </a:extLst>
          </p:cNvPr>
          <p:cNvSpPr/>
          <p:nvPr/>
        </p:nvSpPr>
        <p:spPr>
          <a:xfrm>
            <a:off x="7895757" y="5176218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0.68046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0.69097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0.69197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Stage</a:t>
            </a:r>
            <a:r>
              <a:rPr lang="pt-BR" dirty="0"/>
              <a:t> 1.2: </a:t>
            </a:r>
            <a:r>
              <a:rPr lang="pt-BR" dirty="0" err="1"/>
              <a:t>XGBoost</a:t>
            </a:r>
            <a:endParaRPr lang="pt-BR" b="1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6780"/>
            <a:ext cx="5257800" cy="4860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 :</a:t>
            </a:r>
            <a:endParaRPr lang="pt-BR" sz="2000" dirty="0"/>
          </a:p>
          <a:p>
            <a:r>
              <a:rPr lang="pt-BR" sz="2000" dirty="0"/>
              <a:t>Nenhum pré-processamento;</a:t>
            </a:r>
          </a:p>
          <a:p>
            <a:r>
              <a:rPr lang="pt-BR" sz="2000" i="1" dirty="0" err="1"/>
              <a:t>KFold</a:t>
            </a:r>
            <a:r>
              <a:rPr lang="pt-BR" sz="2000" i="1" dirty="0"/>
              <a:t> </a:t>
            </a:r>
            <a:r>
              <a:rPr lang="pt-BR" sz="2000" dirty="0" err="1"/>
              <a:t>K</a:t>
            </a:r>
            <a:r>
              <a:rPr lang="pt-BR" sz="2000" dirty="0"/>
              <a:t>=10</a:t>
            </a:r>
            <a:r>
              <a:rPr lang="pt-BR" sz="2000" i="1" dirty="0"/>
              <a:t>;</a:t>
            </a:r>
            <a:endParaRPr lang="pt-BR" sz="2000" dirty="0"/>
          </a:p>
          <a:p>
            <a:r>
              <a:rPr lang="pt-BR" sz="2000" dirty="0"/>
              <a:t>Otimização de </a:t>
            </a:r>
            <a:r>
              <a:rPr lang="pt-BR" sz="2000" dirty="0" err="1"/>
              <a:t>hiperparâmetros</a:t>
            </a:r>
            <a:r>
              <a:rPr lang="pt-BR" sz="2000" dirty="0"/>
              <a:t> com </a:t>
            </a:r>
            <a:r>
              <a:rPr lang="pt-BR" sz="2000" i="1" dirty="0" err="1"/>
              <a:t>Optuna</a:t>
            </a:r>
            <a:r>
              <a:rPr lang="pt-BR" sz="2000" i="1" dirty="0"/>
              <a:t>;</a:t>
            </a:r>
            <a:endParaRPr lang="pt-BR" sz="2000" dirty="0"/>
          </a:p>
          <a:p>
            <a:r>
              <a:rPr lang="pt-BR" sz="2000" i="1" dirty="0" err="1"/>
              <a:t>Loss</a:t>
            </a:r>
            <a:r>
              <a:rPr lang="pt-BR" sz="2000" dirty="0"/>
              <a:t> do </a:t>
            </a:r>
            <a:r>
              <a:rPr lang="pt-BR" sz="2000" dirty="0" err="1"/>
              <a:t>XGBoost</a:t>
            </a:r>
            <a:r>
              <a:rPr lang="pt-BR" sz="2000" dirty="0"/>
              <a:t>: </a:t>
            </a:r>
            <a:r>
              <a:rPr lang="pt-BR" sz="2000" b="1" dirty="0"/>
              <a:t>Log </a:t>
            </a:r>
            <a:r>
              <a:rPr lang="pt-BR" sz="2000" b="1" dirty="0" err="1"/>
              <a:t>Loss</a:t>
            </a:r>
            <a:r>
              <a:rPr lang="pt-BR" sz="2000" dirty="0"/>
              <a:t>;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 </a:t>
            </a:r>
            <a:r>
              <a:rPr lang="pt-BR" sz="2000" dirty="0" err="1"/>
              <a:t>Otimizador</a:t>
            </a:r>
            <a:r>
              <a:rPr lang="pt-BR" sz="2000" dirty="0"/>
              <a:t>: </a:t>
            </a:r>
            <a:r>
              <a:rPr lang="pt-BR" sz="2000" b="1" dirty="0"/>
              <a:t>Log </a:t>
            </a:r>
            <a:r>
              <a:rPr lang="pt-BR" sz="2000" b="1" dirty="0" err="1"/>
              <a:t>Loss</a:t>
            </a:r>
            <a:r>
              <a:rPr lang="pt-BR" sz="2000" dirty="0"/>
              <a:t>;</a:t>
            </a:r>
          </a:p>
          <a:p>
            <a:r>
              <a:rPr lang="pt-BR" sz="2000" dirty="0"/>
              <a:t>Sem </a:t>
            </a:r>
            <a:r>
              <a:rPr lang="pt-BR" sz="2000" i="1" dirty="0" err="1"/>
              <a:t>resampling</a:t>
            </a:r>
            <a:r>
              <a:rPr lang="pt-BR" sz="2000" i="1" dirty="0"/>
              <a:t>;</a:t>
            </a:r>
          </a:p>
          <a:p>
            <a:r>
              <a:rPr lang="pt-BR" sz="2000" dirty="0"/>
              <a:t>Previsão final com a probabilidade média de 10 </a:t>
            </a:r>
            <a:r>
              <a:rPr lang="pt-BR" sz="2000" dirty="0" err="1"/>
              <a:t>seeds</a:t>
            </a:r>
            <a:r>
              <a:rPr lang="pt-BR" sz="2000" dirty="0"/>
              <a:t> diferentes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0FAC9C-9469-214F-A29B-868F85C93B6F}"/>
              </a:ext>
            </a:extLst>
          </p:cNvPr>
          <p:cNvSpPr txBox="1"/>
          <p:nvPr/>
        </p:nvSpPr>
        <p:spPr>
          <a:xfrm>
            <a:off x="6576227" y="1922338"/>
            <a:ext cx="4581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Ilustração do esquema de </a:t>
            </a:r>
            <a:r>
              <a:rPr lang="pt-BR" sz="2000" i="1" dirty="0" err="1"/>
              <a:t>voting</a:t>
            </a:r>
            <a:r>
              <a:rPr lang="pt-BR" sz="2000" i="1" dirty="0"/>
              <a:t> </a:t>
            </a:r>
            <a:r>
              <a:rPr lang="pt-BR" sz="2000" dirty="0"/>
              <a:t>por </a:t>
            </a:r>
            <a:r>
              <a:rPr lang="pt-BR" sz="2000" i="1" dirty="0" err="1"/>
              <a:t>seed</a:t>
            </a:r>
            <a:r>
              <a:rPr lang="pt-BR" sz="2000" dirty="0"/>
              <a:t>:</a:t>
            </a:r>
            <a:endParaRPr lang="pt-BR" sz="2000" i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14A1ED-5CBB-2C4E-8906-CE1073CD7E90}"/>
              </a:ext>
            </a:extLst>
          </p:cNvPr>
          <p:cNvSpPr txBox="1"/>
          <p:nvPr/>
        </p:nvSpPr>
        <p:spPr>
          <a:xfrm>
            <a:off x="7048187" y="4776108"/>
            <a:ext cx="92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Scores: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5A5B8C-DF09-3244-8CD0-97944D71CC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ela 28">
                <a:extLst>
                  <a:ext uri="{FF2B5EF4-FFF2-40B4-BE49-F238E27FC236}">
                    <a16:creationId xmlns:a16="http://schemas.microsoft.com/office/drawing/2014/main" id="{76944226-FBEE-D44F-A239-6231446132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353340"/>
                  </p:ext>
                </p:extLst>
              </p:nvPr>
            </p:nvGraphicFramePr>
            <p:xfrm>
              <a:off x="9067254" y="2754805"/>
              <a:ext cx="457200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1187503697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𝒕𝒆𝒔𝒕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2238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267684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pt-BR" sz="1200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78179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pt-BR" sz="1200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29715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48572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pt-BR" sz="1200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31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ela 28">
                <a:extLst>
                  <a:ext uri="{FF2B5EF4-FFF2-40B4-BE49-F238E27FC236}">
                    <a16:creationId xmlns:a16="http://schemas.microsoft.com/office/drawing/2014/main" id="{76944226-FBEE-D44F-A239-6231446132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353340"/>
                  </p:ext>
                </p:extLst>
              </p:nvPr>
            </p:nvGraphicFramePr>
            <p:xfrm>
              <a:off x="9067254" y="2754805"/>
              <a:ext cx="457200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1187503697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8108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267684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31034" r="-8108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78179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23333" r="-8108" b="-1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29715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48572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434483" r="-8108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314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CaixaDeTexto 36">
            <a:extLst>
              <a:ext uri="{FF2B5EF4-FFF2-40B4-BE49-F238E27FC236}">
                <a16:creationId xmlns:a16="http://schemas.microsoft.com/office/drawing/2014/main" id="{B32D5AB6-FCCF-6246-819D-30569F0FA942}"/>
              </a:ext>
            </a:extLst>
          </p:cNvPr>
          <p:cNvSpPr txBox="1"/>
          <p:nvPr/>
        </p:nvSpPr>
        <p:spPr>
          <a:xfrm>
            <a:off x="7672633" y="3177613"/>
            <a:ext cx="886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pt-BR" sz="1200" dirty="0" err="1"/>
              <a:t>seed</a:t>
            </a:r>
            <a:r>
              <a:rPr lang="pt-BR" sz="1200" dirty="0"/>
              <a:t>=0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pt-BR" sz="1200" dirty="0" err="1"/>
              <a:t>seed</a:t>
            </a:r>
            <a:r>
              <a:rPr lang="pt-BR" sz="1200" dirty="0"/>
              <a:t>=1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pt-BR" sz="1200" dirty="0" err="1"/>
              <a:t>seed</a:t>
            </a:r>
            <a:r>
              <a:rPr lang="pt-BR" sz="1200" dirty="0"/>
              <a:t>=2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pt-BR" sz="1200" dirty="0"/>
              <a:t>...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pt-BR" sz="1200" dirty="0" err="1"/>
              <a:t>seed</a:t>
            </a:r>
            <a:r>
              <a:rPr lang="pt-BR" sz="1200" dirty="0"/>
              <a:t>=10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BDE76A8E-1FD9-1643-8DFB-928A6835DD8B}"/>
              </a:ext>
            </a:extLst>
          </p:cNvPr>
          <p:cNvCxnSpPr>
            <a:cxnSpLocks/>
          </p:cNvCxnSpPr>
          <p:nvPr/>
        </p:nvCxnSpPr>
        <p:spPr>
          <a:xfrm>
            <a:off x="8609517" y="3729587"/>
            <a:ext cx="341619" cy="7071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6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C543B101-915A-2947-81F5-201A158EC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7" t="39425" r="20853" b="38748"/>
          <a:stretch/>
        </p:blipFill>
        <p:spPr bwMode="auto">
          <a:xfrm>
            <a:off x="6504117" y="3624948"/>
            <a:ext cx="1024590" cy="21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30BB4307-62C5-904D-99AC-E4B9DDB26D08}"/>
              </a:ext>
            </a:extLst>
          </p:cNvPr>
          <p:cNvSpPr txBox="1"/>
          <p:nvPr/>
        </p:nvSpPr>
        <p:spPr>
          <a:xfrm>
            <a:off x="7349068" y="3823944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🚀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DE400CEB-FA9D-1E42-8F82-D2CC0DAB7747}"/>
              </a:ext>
            </a:extLst>
          </p:cNvPr>
          <p:cNvCxnSpPr>
            <a:cxnSpLocks/>
          </p:cNvCxnSpPr>
          <p:nvPr/>
        </p:nvCxnSpPr>
        <p:spPr>
          <a:xfrm>
            <a:off x="13745247" y="3500938"/>
            <a:ext cx="40838" cy="5791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0" name="Tabela 39">
                <a:extLst>
                  <a:ext uri="{FF2B5EF4-FFF2-40B4-BE49-F238E27FC236}">
                    <a16:creationId xmlns:a16="http://schemas.microsoft.com/office/drawing/2014/main" id="{CAE4D74F-E475-BB49-A556-A310ECAA8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3336608"/>
                  </p:ext>
                </p:extLst>
              </p:nvPr>
            </p:nvGraphicFramePr>
            <p:xfrm>
              <a:off x="10470733" y="2754805"/>
              <a:ext cx="457200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1187503697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𝒕𝒆𝒔𝒕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2238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267684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78179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29715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48572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314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0" name="Tabela 39">
                <a:extLst>
                  <a:ext uri="{FF2B5EF4-FFF2-40B4-BE49-F238E27FC236}">
                    <a16:creationId xmlns:a16="http://schemas.microsoft.com/office/drawing/2014/main" id="{CAE4D74F-E475-BB49-A556-A310ECAA8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3336608"/>
                  </p:ext>
                </p:extLst>
              </p:nvPr>
            </p:nvGraphicFramePr>
            <p:xfrm>
              <a:off x="10470733" y="2754805"/>
              <a:ext cx="457200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1187503697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r="-5405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267684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131034" r="-5405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78179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23333" r="-5405" b="-1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29715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48572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434483" r="-540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314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47C78292-022E-4648-BCE8-3B01E630598C}"/>
              </a:ext>
            </a:extLst>
          </p:cNvPr>
          <p:cNvSpPr/>
          <p:nvPr/>
        </p:nvSpPr>
        <p:spPr>
          <a:xfrm>
            <a:off x="9594502" y="3181011"/>
            <a:ext cx="806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err="1"/>
              <a:t>Threshold</a:t>
            </a:r>
            <a:endParaRPr lang="pt-BR" sz="1200" dirty="0"/>
          </a:p>
          <a:p>
            <a:r>
              <a:rPr lang="pt-BR" sz="1200" dirty="0" err="1"/>
              <a:t>Moving</a:t>
            </a:r>
            <a:endParaRPr lang="pt-BR" sz="1200" dirty="0"/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0538FDE7-AAD5-8E49-8867-39290D0C68B2}"/>
              </a:ext>
            </a:extLst>
          </p:cNvPr>
          <p:cNvCxnSpPr>
            <a:cxnSpLocks/>
          </p:cNvCxnSpPr>
          <p:nvPr/>
        </p:nvCxnSpPr>
        <p:spPr>
          <a:xfrm>
            <a:off x="9778267" y="3725474"/>
            <a:ext cx="341619" cy="7071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46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áfico 64">
            <a:extLst>
              <a:ext uri="{FF2B5EF4-FFF2-40B4-BE49-F238E27FC236}">
                <a16:creationId xmlns:a16="http://schemas.microsoft.com/office/drawing/2014/main" id="{7AC2FCB6-8CEB-5D48-8762-F7CB2633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207377" cy="686665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BCFCC7AC-AAD9-804C-8D10-31C06B6330C3}"/>
              </a:ext>
            </a:extLst>
          </p:cNvPr>
          <p:cNvSpPr/>
          <p:nvPr/>
        </p:nvSpPr>
        <p:spPr>
          <a:xfrm>
            <a:off x="3584257" y="3360557"/>
            <a:ext cx="405288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6D0BF5-B953-FA45-BC3F-4B70C3F0F6DF}"/>
              </a:ext>
            </a:extLst>
          </p:cNvPr>
          <p:cNvSpPr/>
          <p:nvPr/>
        </p:nvSpPr>
        <p:spPr>
          <a:xfrm>
            <a:off x="7752398" y="3360556"/>
            <a:ext cx="407431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" name="Retângulo com Único Canto Aparado 4">
            <a:extLst>
              <a:ext uri="{FF2B5EF4-FFF2-40B4-BE49-F238E27FC236}">
                <a16:creationId xmlns:a16="http://schemas.microsoft.com/office/drawing/2014/main" id="{CCEF48B7-DC96-E641-9C4F-4AB8A9E0AB27}"/>
              </a:ext>
            </a:extLst>
          </p:cNvPr>
          <p:cNvSpPr/>
          <p:nvPr/>
        </p:nvSpPr>
        <p:spPr>
          <a:xfrm>
            <a:off x="4717415" y="5795010"/>
            <a:ext cx="1771650" cy="971550"/>
          </a:xfrm>
          <a:prstGeom prst="snip1Rect">
            <a:avLst/>
          </a:prstGeom>
          <a:solidFill>
            <a:schemeClr val="bg1">
              <a:alpha val="74902"/>
            </a:schemeClr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KNN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0.68559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0.70495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0.69423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7" name="Retângulo com Único Canto Aparado 6">
            <a:extLst>
              <a:ext uri="{FF2B5EF4-FFF2-40B4-BE49-F238E27FC236}">
                <a16:creationId xmlns:a16="http://schemas.microsoft.com/office/drawing/2014/main" id="{090BB4E1-CB3C-9048-B06F-6AFFE6CA2052}"/>
              </a:ext>
            </a:extLst>
          </p:cNvPr>
          <p:cNvSpPr/>
          <p:nvPr/>
        </p:nvSpPr>
        <p:spPr>
          <a:xfrm>
            <a:off x="4717415" y="4907280"/>
            <a:ext cx="1771650" cy="769620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Blending</a:t>
            </a:r>
            <a:endParaRPr lang="pt-BR" sz="1000" b="1" dirty="0">
              <a:solidFill>
                <a:schemeClr val="tx1"/>
              </a:solidFill>
            </a:endParaRPr>
          </a:p>
          <a:p>
            <a:pPr algn="r"/>
            <a:endParaRPr lang="pt-BR" sz="1000" dirty="0">
              <a:solidFill>
                <a:schemeClr val="tx1"/>
              </a:solidFill>
            </a:endParaRP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0.70371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0.69425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16" name="Retângulo com Único Canto Aparado 15">
            <a:extLst>
              <a:ext uri="{FF2B5EF4-FFF2-40B4-BE49-F238E27FC236}">
                <a16:creationId xmlns:a16="http://schemas.microsoft.com/office/drawing/2014/main" id="{E0E07F04-CA3F-0441-AE6A-D7EE200B715D}"/>
              </a:ext>
            </a:extLst>
          </p:cNvPr>
          <p:cNvSpPr/>
          <p:nvPr/>
        </p:nvSpPr>
        <p:spPr>
          <a:xfrm>
            <a:off x="5758815" y="3515100"/>
            <a:ext cx="1771650" cy="971550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100" b="1" dirty="0" err="1">
                <a:solidFill>
                  <a:schemeClr val="tx1"/>
                </a:solidFill>
              </a:rPr>
              <a:t>AutoGluon</a:t>
            </a:r>
            <a:r>
              <a:rPr lang="pt-BR" sz="1100" b="1" dirty="0">
                <a:solidFill>
                  <a:schemeClr val="tx1"/>
                </a:solidFill>
              </a:rPr>
              <a:t> + </a:t>
            </a:r>
            <a:r>
              <a:rPr lang="pt-BR" sz="1100" b="1" dirty="0" err="1">
                <a:solidFill>
                  <a:schemeClr val="tx1"/>
                </a:solidFill>
              </a:rPr>
              <a:t>PseudoLabel</a:t>
            </a:r>
            <a:r>
              <a:rPr lang="pt-BR" sz="1100" b="1" dirty="0">
                <a:solidFill>
                  <a:schemeClr val="tx1"/>
                </a:solidFill>
              </a:rPr>
              <a:t> </a:t>
            </a:r>
          </a:p>
          <a:p>
            <a:r>
              <a:rPr lang="pt-BR" sz="1100" b="1" dirty="0">
                <a:solidFill>
                  <a:schemeClr val="tx1"/>
                </a:solidFill>
              </a:rPr>
              <a:t>+ KNN </a:t>
            </a:r>
            <a:r>
              <a:rPr lang="pt-BR" sz="1100" b="1" dirty="0" err="1">
                <a:solidFill>
                  <a:schemeClr val="tx1"/>
                </a:solidFill>
              </a:rPr>
              <a:t>Features</a:t>
            </a:r>
            <a:endParaRPr lang="pt-BR" sz="1100" b="1" dirty="0">
              <a:solidFill>
                <a:schemeClr val="tx1"/>
              </a:solidFill>
            </a:endParaRPr>
          </a:p>
          <a:p>
            <a:pPr algn="r"/>
            <a:r>
              <a:rPr lang="pt-BR" sz="1050" dirty="0">
                <a:solidFill>
                  <a:schemeClr val="tx1"/>
                </a:solidFill>
              </a:rPr>
              <a:t>CV: 0.69043</a:t>
            </a:r>
          </a:p>
          <a:p>
            <a:pPr algn="r"/>
            <a:r>
              <a:rPr lang="pt-BR" sz="1050" dirty="0" err="1">
                <a:solidFill>
                  <a:schemeClr val="tx1"/>
                </a:solidFill>
              </a:rPr>
              <a:t>Public</a:t>
            </a:r>
            <a:r>
              <a:rPr lang="pt-BR" sz="1050" dirty="0">
                <a:solidFill>
                  <a:schemeClr val="tx1"/>
                </a:solidFill>
              </a:rPr>
              <a:t>: 0.70019</a:t>
            </a:r>
          </a:p>
          <a:p>
            <a:pPr algn="r"/>
            <a:r>
              <a:rPr lang="pt-BR" sz="1050" dirty="0">
                <a:solidFill>
                  <a:schemeClr val="tx1"/>
                </a:solidFill>
              </a:rPr>
              <a:t>Private: 0.69411</a:t>
            </a:r>
          </a:p>
        </p:txBody>
      </p:sp>
      <p:sp>
        <p:nvSpPr>
          <p:cNvPr id="19" name="Retângulo com Único Canto Aparado 18">
            <a:extLst>
              <a:ext uri="{FF2B5EF4-FFF2-40B4-BE49-F238E27FC236}">
                <a16:creationId xmlns:a16="http://schemas.microsoft.com/office/drawing/2014/main" id="{A3418C72-AE09-F340-B895-26E62235CDC8}"/>
              </a:ext>
            </a:extLst>
          </p:cNvPr>
          <p:cNvSpPr/>
          <p:nvPr/>
        </p:nvSpPr>
        <p:spPr>
          <a:xfrm>
            <a:off x="3686175" y="3515100"/>
            <a:ext cx="1771650" cy="971550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0.68727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0.69967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0.68905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20" name="Retângulo com Único Canto Aparado 19">
            <a:extLst>
              <a:ext uri="{FF2B5EF4-FFF2-40B4-BE49-F238E27FC236}">
                <a16:creationId xmlns:a16="http://schemas.microsoft.com/office/drawing/2014/main" id="{CF893C93-9F7E-784D-A3F7-31DCE6CC577B}"/>
              </a:ext>
            </a:extLst>
          </p:cNvPr>
          <p:cNvSpPr/>
          <p:nvPr/>
        </p:nvSpPr>
        <p:spPr>
          <a:xfrm>
            <a:off x="1485900" y="3515100"/>
            <a:ext cx="1899285" cy="971550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  <a:r>
              <a:rPr lang="pt-BR" sz="1050" b="1" dirty="0" err="1">
                <a:solidFill>
                  <a:schemeClr val="tx1"/>
                </a:solidFill>
              </a:rPr>
              <a:t>Features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0.68426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0.70144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0.69412</a:t>
            </a:r>
          </a:p>
        </p:txBody>
      </p:sp>
      <p:sp>
        <p:nvSpPr>
          <p:cNvPr id="21" name="Retângulo com Único Canto Aparado 20">
            <a:extLst>
              <a:ext uri="{FF2B5EF4-FFF2-40B4-BE49-F238E27FC236}">
                <a16:creationId xmlns:a16="http://schemas.microsoft.com/office/drawing/2014/main" id="{1F206C7E-BB8D-EC49-8F8B-15A4B879E812}"/>
              </a:ext>
            </a:extLst>
          </p:cNvPr>
          <p:cNvSpPr/>
          <p:nvPr/>
        </p:nvSpPr>
        <p:spPr>
          <a:xfrm>
            <a:off x="7819031" y="3515100"/>
            <a:ext cx="1841700" cy="971550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0.68169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0.70034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0.69295</a:t>
            </a:r>
          </a:p>
        </p:txBody>
      </p:sp>
      <p:sp>
        <p:nvSpPr>
          <p:cNvPr id="22" name="Retângulo com Único Canto Aparado 21">
            <a:extLst>
              <a:ext uri="{FF2B5EF4-FFF2-40B4-BE49-F238E27FC236}">
                <a16:creationId xmlns:a16="http://schemas.microsoft.com/office/drawing/2014/main" id="{B2E56DC2-348E-7F41-A92E-D3D59FC36AAC}"/>
              </a:ext>
            </a:extLst>
          </p:cNvPr>
          <p:cNvSpPr/>
          <p:nvPr/>
        </p:nvSpPr>
        <p:spPr>
          <a:xfrm>
            <a:off x="9904095" y="3515100"/>
            <a:ext cx="1841700" cy="971550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r>
              <a:rPr lang="pt-BR" sz="1050" b="1" dirty="0">
                <a:solidFill>
                  <a:schemeClr val="tx1"/>
                </a:solidFill>
              </a:rPr>
              <a:t>+ KNN </a:t>
            </a:r>
            <a:r>
              <a:rPr lang="pt-BR" sz="1050" b="1" dirty="0" err="1">
                <a:solidFill>
                  <a:schemeClr val="tx1"/>
                </a:solidFill>
              </a:rPr>
              <a:t>Features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0.68164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0.70096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0.69111</a:t>
            </a:r>
          </a:p>
        </p:txBody>
      </p:sp>
      <p:sp>
        <p:nvSpPr>
          <p:cNvPr id="25" name="Retângulo com Único Canto Aparado 24">
            <a:extLst>
              <a:ext uri="{FF2B5EF4-FFF2-40B4-BE49-F238E27FC236}">
                <a16:creationId xmlns:a16="http://schemas.microsoft.com/office/drawing/2014/main" id="{FF5FF95D-A44E-CA40-99DD-23C09F83533D}"/>
              </a:ext>
            </a:extLst>
          </p:cNvPr>
          <p:cNvSpPr/>
          <p:nvPr/>
        </p:nvSpPr>
        <p:spPr>
          <a:xfrm>
            <a:off x="4733795" y="1739137"/>
            <a:ext cx="1771650" cy="971550"/>
          </a:xfrm>
          <a:prstGeom prst="snip1Rect">
            <a:avLst/>
          </a:prstGeom>
          <a:solidFill>
            <a:srgbClr val="223841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bg1"/>
                </a:solidFill>
              </a:rPr>
              <a:t>(</a:t>
            </a:r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) </a:t>
            </a:r>
            <a:r>
              <a:rPr lang="pt-BR" sz="1050" b="1" dirty="0" err="1">
                <a:solidFill>
                  <a:schemeClr val="bg1"/>
                </a:solidFill>
              </a:rPr>
              <a:t>Shap</a:t>
            </a:r>
            <a:r>
              <a:rPr lang="pt-BR" sz="1050" b="1" dirty="0">
                <a:solidFill>
                  <a:schemeClr val="bg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bg1"/>
                </a:solidFill>
              </a:rPr>
              <a:t>Tomek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CatBoost</a:t>
            </a:r>
            <a:r>
              <a:rPr lang="pt-BR" sz="1050" b="1" dirty="0">
                <a:solidFill>
                  <a:schemeClr val="bg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0.68243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0.69805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0.69049</a:t>
            </a:r>
          </a:p>
        </p:txBody>
      </p:sp>
      <p:sp>
        <p:nvSpPr>
          <p:cNvPr id="26" name="Retângulo com Único Canto Aparado 25">
            <a:extLst>
              <a:ext uri="{FF2B5EF4-FFF2-40B4-BE49-F238E27FC236}">
                <a16:creationId xmlns:a16="http://schemas.microsoft.com/office/drawing/2014/main" id="{BF927338-4530-F747-BA18-AC4D31BE24DE}"/>
              </a:ext>
            </a:extLst>
          </p:cNvPr>
          <p:cNvSpPr/>
          <p:nvPr/>
        </p:nvSpPr>
        <p:spPr>
          <a:xfrm>
            <a:off x="1481749" y="1715410"/>
            <a:ext cx="1899285" cy="971550"/>
          </a:xfrm>
          <a:prstGeom prst="snip1Rect">
            <a:avLst/>
          </a:prstGeom>
          <a:solidFill>
            <a:srgbClr val="223841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bg1"/>
                </a:solidFill>
              </a:rPr>
              <a:t>(</a:t>
            </a:r>
            <a:r>
              <a:rPr lang="pt-BR" sz="1050" b="1" dirty="0" err="1">
                <a:solidFill>
                  <a:schemeClr val="bg1"/>
                </a:solidFill>
              </a:rPr>
              <a:t>CatBoost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) </a:t>
            </a:r>
            <a:r>
              <a:rPr lang="pt-BR" sz="1050" b="1" dirty="0" err="1">
                <a:solidFill>
                  <a:schemeClr val="bg1"/>
                </a:solidFill>
              </a:rPr>
              <a:t>Shap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AutoGluon</a:t>
            </a:r>
            <a:r>
              <a:rPr lang="pt-BR" sz="1050" b="1" dirty="0">
                <a:solidFill>
                  <a:schemeClr val="bg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0.68461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0.69908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0.69678</a:t>
            </a:r>
          </a:p>
        </p:txBody>
      </p:sp>
      <p:sp>
        <p:nvSpPr>
          <p:cNvPr id="50" name="Retângulo com Único Canto Aparado 49">
            <a:extLst>
              <a:ext uri="{FF2B5EF4-FFF2-40B4-BE49-F238E27FC236}">
                <a16:creationId xmlns:a16="http://schemas.microsoft.com/office/drawing/2014/main" id="{FF3BDEF6-F4B8-B24C-950E-DA6D7A76542B}"/>
              </a:ext>
            </a:extLst>
          </p:cNvPr>
          <p:cNvSpPr/>
          <p:nvPr/>
        </p:nvSpPr>
        <p:spPr>
          <a:xfrm>
            <a:off x="8068743" y="1307018"/>
            <a:ext cx="1771650" cy="971550"/>
          </a:xfrm>
          <a:prstGeom prst="snip1Rect">
            <a:avLst/>
          </a:prstGeom>
          <a:solidFill>
            <a:srgbClr val="223841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bg1"/>
                </a:solidFill>
              </a:rPr>
              <a:t>(</a:t>
            </a:r>
            <a:r>
              <a:rPr lang="pt-BR" sz="1050" b="1" dirty="0" err="1">
                <a:solidFill>
                  <a:schemeClr val="bg1"/>
                </a:solidFill>
              </a:rPr>
              <a:t>XGBoost</a:t>
            </a:r>
            <a:r>
              <a:rPr lang="pt-BR" sz="1050" b="1" dirty="0">
                <a:solidFill>
                  <a:schemeClr val="bg1"/>
                </a:solidFill>
              </a:rPr>
              <a:t>) </a:t>
            </a:r>
            <a:r>
              <a:rPr lang="pt-BR" sz="1050" b="1" dirty="0" err="1">
                <a:solidFill>
                  <a:schemeClr val="bg1"/>
                </a:solidFill>
              </a:rPr>
              <a:t>Shap</a:t>
            </a:r>
            <a:r>
              <a:rPr lang="pt-BR" sz="1050" b="1" dirty="0">
                <a:solidFill>
                  <a:schemeClr val="bg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bg1"/>
                </a:solidFill>
              </a:rPr>
              <a:t>AutoGluon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0.684772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0.69824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0.69329</a:t>
            </a:r>
          </a:p>
        </p:txBody>
      </p:sp>
      <p:sp>
        <p:nvSpPr>
          <p:cNvPr id="51" name="Retângulo com Único Canto Aparado 50">
            <a:extLst>
              <a:ext uri="{FF2B5EF4-FFF2-40B4-BE49-F238E27FC236}">
                <a16:creationId xmlns:a16="http://schemas.microsoft.com/office/drawing/2014/main" id="{B47E61C4-789D-2C4A-924A-C5F52570B5F5}"/>
              </a:ext>
            </a:extLst>
          </p:cNvPr>
          <p:cNvSpPr/>
          <p:nvPr/>
        </p:nvSpPr>
        <p:spPr>
          <a:xfrm>
            <a:off x="10123173" y="2182177"/>
            <a:ext cx="1771650" cy="971550"/>
          </a:xfrm>
          <a:prstGeom prst="snip1Rect">
            <a:avLst/>
          </a:prstGeom>
          <a:solidFill>
            <a:srgbClr val="223841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CatBoost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0.68346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0.69839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0.69431</a:t>
            </a:r>
          </a:p>
        </p:txBody>
      </p:sp>
      <p:cxnSp>
        <p:nvCxnSpPr>
          <p:cNvPr id="64" name="Conector Angulado 63">
            <a:extLst>
              <a:ext uri="{FF2B5EF4-FFF2-40B4-BE49-F238E27FC236}">
                <a16:creationId xmlns:a16="http://schemas.microsoft.com/office/drawing/2014/main" id="{8D847D8F-B6E1-2045-B0EC-30431D5A52E0}"/>
              </a:ext>
            </a:extLst>
          </p:cNvPr>
          <p:cNvCxnSpPr>
            <a:cxnSpLocks/>
            <a:stCxn id="50" idx="0"/>
            <a:endCxn id="51" idx="3"/>
          </p:cNvCxnSpPr>
          <p:nvPr/>
        </p:nvCxnSpPr>
        <p:spPr>
          <a:xfrm>
            <a:off x="9840393" y="1792793"/>
            <a:ext cx="1168605" cy="389384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ângulo com Único Canto Aparado 102">
            <a:extLst>
              <a:ext uri="{FF2B5EF4-FFF2-40B4-BE49-F238E27FC236}">
                <a16:creationId xmlns:a16="http://schemas.microsoft.com/office/drawing/2014/main" id="{52951A45-EE82-C349-AC5E-6E3DC5C0E7B2}"/>
              </a:ext>
            </a:extLst>
          </p:cNvPr>
          <p:cNvSpPr/>
          <p:nvPr/>
        </p:nvSpPr>
        <p:spPr>
          <a:xfrm>
            <a:off x="2397442" y="70576"/>
            <a:ext cx="1771650" cy="971550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Fork</a:t>
            </a:r>
            <a:r>
              <a:rPr lang="pt-BR" sz="1050" b="1" dirty="0">
                <a:solidFill>
                  <a:schemeClr val="tx1"/>
                </a:solidFill>
              </a:rPr>
              <a:t> </a:t>
            </a:r>
            <a:r>
              <a:rPr lang="pt-BR" sz="1050" b="1" dirty="0" err="1">
                <a:solidFill>
                  <a:schemeClr val="tx1"/>
                </a:solidFill>
              </a:rPr>
              <a:t>of</a:t>
            </a:r>
            <a:r>
              <a:rPr lang="pt-BR" sz="1050" b="1" dirty="0">
                <a:solidFill>
                  <a:schemeClr val="tx1"/>
                </a:solidFill>
              </a:rPr>
              <a:t> 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 Tunado</a:t>
            </a: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0.68232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0.69146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0.69068</a:t>
            </a:r>
          </a:p>
        </p:txBody>
      </p:sp>
      <p:sp>
        <p:nvSpPr>
          <p:cNvPr id="104" name="Retângulo com Único Canto Aparado 103">
            <a:extLst>
              <a:ext uri="{FF2B5EF4-FFF2-40B4-BE49-F238E27FC236}">
                <a16:creationId xmlns:a16="http://schemas.microsoft.com/office/drawing/2014/main" id="{A5E00484-003D-E84E-B3B2-3110E647E327}"/>
              </a:ext>
            </a:extLst>
          </p:cNvPr>
          <p:cNvSpPr/>
          <p:nvPr/>
        </p:nvSpPr>
        <p:spPr>
          <a:xfrm>
            <a:off x="5856288" y="70576"/>
            <a:ext cx="1771650" cy="971550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 Tunado</a:t>
            </a: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0.68046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0.69097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0.69197</a:t>
            </a:r>
          </a:p>
        </p:txBody>
      </p:sp>
      <p:cxnSp>
        <p:nvCxnSpPr>
          <p:cNvPr id="105" name="Conector Angulado 104">
            <a:extLst>
              <a:ext uri="{FF2B5EF4-FFF2-40B4-BE49-F238E27FC236}">
                <a16:creationId xmlns:a16="http://schemas.microsoft.com/office/drawing/2014/main" id="{0FAA4008-9A53-8C47-8617-B054C3D9F454}"/>
              </a:ext>
            </a:extLst>
          </p:cNvPr>
          <p:cNvCxnSpPr>
            <a:cxnSpLocks/>
            <a:stCxn id="104" idx="0"/>
            <a:endCxn id="50" idx="2"/>
          </p:cNvCxnSpPr>
          <p:nvPr/>
        </p:nvCxnSpPr>
        <p:spPr>
          <a:xfrm>
            <a:off x="7627938" y="556351"/>
            <a:ext cx="440805" cy="1236442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Angulado 107">
            <a:extLst>
              <a:ext uri="{FF2B5EF4-FFF2-40B4-BE49-F238E27FC236}">
                <a16:creationId xmlns:a16="http://schemas.microsoft.com/office/drawing/2014/main" id="{D3BC88EB-51E3-4645-B1F8-FEE7F2DBD9B9}"/>
              </a:ext>
            </a:extLst>
          </p:cNvPr>
          <p:cNvCxnSpPr>
            <a:cxnSpLocks/>
            <a:stCxn id="104" idx="1"/>
            <a:endCxn id="25" idx="3"/>
          </p:cNvCxnSpPr>
          <p:nvPr/>
        </p:nvCxnSpPr>
        <p:spPr>
          <a:xfrm rot="5400000">
            <a:off x="5832362" y="829385"/>
            <a:ext cx="697011" cy="1122493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Angulado 110">
            <a:extLst>
              <a:ext uri="{FF2B5EF4-FFF2-40B4-BE49-F238E27FC236}">
                <a16:creationId xmlns:a16="http://schemas.microsoft.com/office/drawing/2014/main" id="{92C55ADC-AE8D-374D-B49A-6210EF4D9D78}"/>
              </a:ext>
            </a:extLst>
          </p:cNvPr>
          <p:cNvCxnSpPr>
            <a:cxnSpLocks/>
            <a:stCxn id="103" idx="1"/>
            <a:endCxn id="26" idx="3"/>
          </p:cNvCxnSpPr>
          <p:nvPr/>
        </p:nvCxnSpPr>
        <p:spPr>
          <a:xfrm rot="5400000">
            <a:off x="2520688" y="952831"/>
            <a:ext cx="673284" cy="851875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E188B1D7-DDB0-FF4A-AD9D-C9B193DFD51B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>
            <a:off x="2431392" y="2686960"/>
            <a:ext cx="4151" cy="82814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11A70C4B-8A2B-4F42-84DF-A6AC2AF70904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flipH="1">
            <a:off x="2435543" y="2710687"/>
            <a:ext cx="3184077" cy="804413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3D536F31-B38F-174A-BD0F-9C3D888CFE4D}"/>
              </a:ext>
            </a:extLst>
          </p:cNvPr>
          <p:cNvCxnSpPr>
            <a:cxnSpLocks/>
            <a:stCxn id="50" idx="1"/>
            <a:endCxn id="24" idx="0"/>
          </p:cNvCxnSpPr>
          <p:nvPr/>
        </p:nvCxnSpPr>
        <p:spPr>
          <a:xfrm flipH="1">
            <a:off x="5610702" y="2278568"/>
            <a:ext cx="3343866" cy="108198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B60FA05B-50CA-7345-98BF-0074EF3439E2}"/>
              </a:ext>
            </a:extLst>
          </p:cNvPr>
          <p:cNvCxnSpPr>
            <a:cxnSpLocks/>
            <a:stCxn id="25" idx="1"/>
            <a:endCxn id="24" idx="0"/>
          </p:cNvCxnSpPr>
          <p:nvPr/>
        </p:nvCxnSpPr>
        <p:spPr>
          <a:xfrm flipH="1">
            <a:off x="5610702" y="2710687"/>
            <a:ext cx="8918" cy="64987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de Seta Reta 137">
            <a:extLst>
              <a:ext uri="{FF2B5EF4-FFF2-40B4-BE49-F238E27FC236}">
                <a16:creationId xmlns:a16="http://schemas.microsoft.com/office/drawing/2014/main" id="{59CD1D24-9119-C449-B5B9-974CB6E1CDEF}"/>
              </a:ext>
            </a:extLst>
          </p:cNvPr>
          <p:cNvCxnSpPr>
            <a:cxnSpLocks/>
            <a:stCxn id="25" idx="1"/>
            <a:endCxn id="23" idx="0"/>
          </p:cNvCxnSpPr>
          <p:nvPr/>
        </p:nvCxnSpPr>
        <p:spPr>
          <a:xfrm>
            <a:off x="5619620" y="2710687"/>
            <a:ext cx="4169938" cy="64986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BA85A71E-D9C3-7740-B605-0EB22E50D88A}"/>
              </a:ext>
            </a:extLst>
          </p:cNvPr>
          <p:cNvCxnSpPr>
            <a:cxnSpLocks/>
            <a:stCxn id="51" idx="1"/>
            <a:endCxn id="23" idx="0"/>
          </p:cNvCxnSpPr>
          <p:nvPr/>
        </p:nvCxnSpPr>
        <p:spPr>
          <a:xfrm flipH="1">
            <a:off x="9789558" y="3153727"/>
            <a:ext cx="1219440" cy="20682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ta para a Direita 1">
            <a:extLst>
              <a:ext uri="{FF2B5EF4-FFF2-40B4-BE49-F238E27FC236}">
                <a16:creationId xmlns:a16="http://schemas.microsoft.com/office/drawing/2014/main" id="{5AF17C3A-7D93-4244-9513-35E3052EC8B5}"/>
              </a:ext>
            </a:extLst>
          </p:cNvPr>
          <p:cNvSpPr/>
          <p:nvPr/>
        </p:nvSpPr>
        <p:spPr>
          <a:xfrm>
            <a:off x="5547445" y="3889860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 para a Direita 37">
            <a:extLst>
              <a:ext uri="{FF2B5EF4-FFF2-40B4-BE49-F238E27FC236}">
                <a16:creationId xmlns:a16="http://schemas.microsoft.com/office/drawing/2014/main" id="{65E30C26-C5E8-2F4C-ABC4-ACB92C74F426}"/>
              </a:ext>
            </a:extLst>
          </p:cNvPr>
          <p:cNvSpPr/>
          <p:nvPr/>
        </p:nvSpPr>
        <p:spPr>
          <a:xfrm>
            <a:off x="9707921" y="3861793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9A6112C8-A422-5146-8777-7CFE8EC7835D}"/>
              </a:ext>
            </a:extLst>
          </p:cNvPr>
          <p:cNvSpPr/>
          <p:nvPr/>
        </p:nvSpPr>
        <p:spPr>
          <a:xfrm>
            <a:off x="5706474" y="7460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01.1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F6FBD129-A0BE-664A-B897-A25C53FFD162}"/>
              </a:ext>
            </a:extLst>
          </p:cNvPr>
          <p:cNvSpPr/>
          <p:nvPr/>
        </p:nvSpPr>
        <p:spPr>
          <a:xfrm>
            <a:off x="9944146" y="28226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02.2</a:t>
            </a:r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6AB0040E-17AB-7D4E-874D-8DFB6A271574}"/>
              </a:ext>
            </a:extLst>
          </p:cNvPr>
          <p:cNvSpPr/>
          <p:nvPr/>
        </p:nvSpPr>
        <p:spPr>
          <a:xfrm>
            <a:off x="2275456" y="73799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01.2</a:t>
            </a:r>
          </a:p>
        </p:txBody>
      </p:sp>
      <p:sp>
        <p:nvSpPr>
          <p:cNvPr id="47" name="Retângulo Arredondado 46">
            <a:extLst>
              <a:ext uri="{FF2B5EF4-FFF2-40B4-BE49-F238E27FC236}">
                <a16:creationId xmlns:a16="http://schemas.microsoft.com/office/drawing/2014/main" id="{F819915B-C7A1-5F4C-87FF-228C97D9FEEE}"/>
              </a:ext>
            </a:extLst>
          </p:cNvPr>
          <p:cNvSpPr/>
          <p:nvPr/>
        </p:nvSpPr>
        <p:spPr>
          <a:xfrm>
            <a:off x="1357109" y="23633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02.4</a:t>
            </a:r>
          </a:p>
        </p:txBody>
      </p:sp>
      <p:sp>
        <p:nvSpPr>
          <p:cNvPr id="48" name="Retângulo Arredondado 47">
            <a:extLst>
              <a:ext uri="{FF2B5EF4-FFF2-40B4-BE49-F238E27FC236}">
                <a16:creationId xmlns:a16="http://schemas.microsoft.com/office/drawing/2014/main" id="{8E1FC91B-CB25-FF43-82C0-9D5F4F4A3B31}"/>
              </a:ext>
            </a:extLst>
          </p:cNvPr>
          <p:cNvSpPr/>
          <p:nvPr/>
        </p:nvSpPr>
        <p:spPr>
          <a:xfrm>
            <a:off x="7918401" y="192564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02.1</a:t>
            </a:r>
          </a:p>
        </p:txBody>
      </p:sp>
      <p:sp>
        <p:nvSpPr>
          <p:cNvPr id="52" name="Retângulo Arredondado 51">
            <a:extLst>
              <a:ext uri="{FF2B5EF4-FFF2-40B4-BE49-F238E27FC236}">
                <a16:creationId xmlns:a16="http://schemas.microsoft.com/office/drawing/2014/main" id="{03070CDF-EA7C-B44D-AAD0-B03293C7FA1D}"/>
              </a:ext>
            </a:extLst>
          </p:cNvPr>
          <p:cNvSpPr/>
          <p:nvPr/>
        </p:nvSpPr>
        <p:spPr>
          <a:xfrm>
            <a:off x="4577753" y="236331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02.3</a:t>
            </a:r>
          </a:p>
        </p:txBody>
      </p:sp>
      <p:sp>
        <p:nvSpPr>
          <p:cNvPr id="53" name="Retângulo Arredondado 52">
            <a:extLst>
              <a:ext uri="{FF2B5EF4-FFF2-40B4-BE49-F238E27FC236}">
                <a16:creationId xmlns:a16="http://schemas.microsoft.com/office/drawing/2014/main" id="{8E6F8312-D909-1341-B763-5D9F520D14A1}"/>
              </a:ext>
            </a:extLst>
          </p:cNvPr>
          <p:cNvSpPr/>
          <p:nvPr/>
        </p:nvSpPr>
        <p:spPr>
          <a:xfrm>
            <a:off x="1380468" y="4171041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03.1</a:t>
            </a:r>
          </a:p>
        </p:txBody>
      </p:sp>
      <p:sp>
        <p:nvSpPr>
          <p:cNvPr id="54" name="Retângulo Arredondado 53">
            <a:extLst>
              <a:ext uri="{FF2B5EF4-FFF2-40B4-BE49-F238E27FC236}">
                <a16:creationId xmlns:a16="http://schemas.microsoft.com/office/drawing/2014/main" id="{2002534D-6DC2-7043-8201-B121DB5BB42A}"/>
              </a:ext>
            </a:extLst>
          </p:cNvPr>
          <p:cNvSpPr/>
          <p:nvPr/>
        </p:nvSpPr>
        <p:spPr>
          <a:xfrm>
            <a:off x="3628549" y="4172446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03.2A</a:t>
            </a:r>
          </a:p>
        </p:txBody>
      </p:sp>
      <p:sp>
        <p:nvSpPr>
          <p:cNvPr id="55" name="Retângulo Arredondado 54">
            <a:extLst>
              <a:ext uri="{FF2B5EF4-FFF2-40B4-BE49-F238E27FC236}">
                <a16:creationId xmlns:a16="http://schemas.microsoft.com/office/drawing/2014/main" id="{E958454B-2DF0-FA4D-A1DE-CF6285FC8189}"/>
              </a:ext>
            </a:extLst>
          </p:cNvPr>
          <p:cNvSpPr/>
          <p:nvPr/>
        </p:nvSpPr>
        <p:spPr>
          <a:xfrm>
            <a:off x="5675789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03.2B</a:t>
            </a:r>
          </a:p>
        </p:txBody>
      </p:sp>
      <p:sp>
        <p:nvSpPr>
          <p:cNvPr id="56" name="Retângulo Arredondado 55">
            <a:extLst>
              <a:ext uri="{FF2B5EF4-FFF2-40B4-BE49-F238E27FC236}">
                <a16:creationId xmlns:a16="http://schemas.microsoft.com/office/drawing/2014/main" id="{902FD511-9AE7-0A40-BE52-5D2FE56273AB}"/>
              </a:ext>
            </a:extLst>
          </p:cNvPr>
          <p:cNvSpPr/>
          <p:nvPr/>
        </p:nvSpPr>
        <p:spPr>
          <a:xfrm>
            <a:off x="9830123" y="4164094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03.3B</a:t>
            </a:r>
          </a:p>
        </p:txBody>
      </p:sp>
      <p:sp>
        <p:nvSpPr>
          <p:cNvPr id="57" name="Retângulo Arredondado 56">
            <a:extLst>
              <a:ext uri="{FF2B5EF4-FFF2-40B4-BE49-F238E27FC236}">
                <a16:creationId xmlns:a16="http://schemas.microsoft.com/office/drawing/2014/main" id="{7C3C972A-805F-ED4E-8A56-DAC1298B501F}"/>
              </a:ext>
            </a:extLst>
          </p:cNvPr>
          <p:cNvSpPr/>
          <p:nvPr/>
        </p:nvSpPr>
        <p:spPr>
          <a:xfrm>
            <a:off x="7756787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94E69AC-9C8C-CA48-A21F-0CE2B54E9549}"/>
              </a:ext>
            </a:extLst>
          </p:cNvPr>
          <p:cNvSpPr/>
          <p:nvPr/>
        </p:nvSpPr>
        <p:spPr>
          <a:xfrm>
            <a:off x="5470764" y="3646887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0099A70-2043-A346-974D-4B36511ACAD3}"/>
              </a:ext>
            </a:extLst>
          </p:cNvPr>
          <p:cNvSpPr/>
          <p:nvPr/>
        </p:nvSpPr>
        <p:spPr>
          <a:xfrm>
            <a:off x="9631240" y="3617805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9F47FD9-2504-8444-A6DD-7460F4595BEA}"/>
              </a:ext>
            </a:extLst>
          </p:cNvPr>
          <p:cNvCxnSpPr/>
          <p:nvPr/>
        </p:nvCxnSpPr>
        <p:spPr>
          <a:xfrm>
            <a:off x="1083684" y="15894"/>
            <a:ext cx="0" cy="6842106"/>
          </a:xfrm>
          <a:prstGeom prst="line">
            <a:avLst/>
          </a:prstGeom>
          <a:ln w="28575">
            <a:solidFill>
              <a:srgbClr val="22384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 Arredondado 83">
            <a:extLst>
              <a:ext uri="{FF2B5EF4-FFF2-40B4-BE49-F238E27FC236}">
                <a16:creationId xmlns:a16="http://schemas.microsoft.com/office/drawing/2014/main" id="{B4FCA1A9-8DBB-D148-9402-FE1F35FCF182}"/>
              </a:ext>
            </a:extLst>
          </p:cNvPr>
          <p:cNvSpPr/>
          <p:nvPr/>
        </p:nvSpPr>
        <p:spPr>
          <a:xfrm>
            <a:off x="4572000" y="538022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85" name="Retângulo Arredondado 84">
            <a:extLst>
              <a:ext uri="{FF2B5EF4-FFF2-40B4-BE49-F238E27FC236}">
                <a16:creationId xmlns:a16="http://schemas.microsoft.com/office/drawing/2014/main" id="{034FBA2E-5D29-084D-8BFA-7372196D0356}"/>
              </a:ext>
            </a:extLst>
          </p:cNvPr>
          <p:cNvSpPr/>
          <p:nvPr/>
        </p:nvSpPr>
        <p:spPr>
          <a:xfrm>
            <a:off x="4572000" y="64640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05</a:t>
            </a:r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7B69B06B-567B-3B48-A18F-5A95C8BB3018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5603240" y="5676900"/>
            <a:ext cx="0" cy="11228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>
            <a:extLst>
              <a:ext uri="{FF2B5EF4-FFF2-40B4-BE49-F238E27FC236}">
                <a16:creationId xmlns:a16="http://schemas.microsoft.com/office/drawing/2014/main" id="{B0B66C6E-176E-4448-BDFF-697D645D3DDC}"/>
              </a:ext>
            </a:extLst>
          </p:cNvPr>
          <p:cNvCxnSpPr>
            <a:cxnSpLocks/>
            <a:stCxn id="20" idx="1"/>
            <a:endCxn id="7" idx="2"/>
          </p:cNvCxnSpPr>
          <p:nvPr/>
        </p:nvCxnSpPr>
        <p:spPr>
          <a:xfrm rot="16200000" flipH="1">
            <a:off x="3173759" y="3748434"/>
            <a:ext cx="805440" cy="2281872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do 59">
            <a:extLst>
              <a:ext uri="{FF2B5EF4-FFF2-40B4-BE49-F238E27FC236}">
                <a16:creationId xmlns:a16="http://schemas.microsoft.com/office/drawing/2014/main" id="{4A631828-AFC0-CE4D-BB34-43E874955686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>
          <a:xfrm rot="5400000">
            <a:off x="7869038" y="3371570"/>
            <a:ext cx="540548" cy="3300493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654C6CB-F4CA-D14F-AC0A-5A31E17CA35D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flipH="1">
            <a:off x="5603240" y="4751543"/>
            <a:ext cx="7462" cy="15573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eta para a Direita 61">
            <a:extLst>
              <a:ext uri="{FF2B5EF4-FFF2-40B4-BE49-F238E27FC236}">
                <a16:creationId xmlns:a16="http://schemas.microsoft.com/office/drawing/2014/main" id="{B0FFF9D5-A6C1-D244-B939-4CFC52F67273}"/>
              </a:ext>
            </a:extLst>
          </p:cNvPr>
          <p:cNvSpPr/>
          <p:nvPr/>
        </p:nvSpPr>
        <p:spPr>
          <a:xfrm>
            <a:off x="299437" y="1973394"/>
            <a:ext cx="481285" cy="503035"/>
          </a:xfrm>
          <a:prstGeom prst="rightArrow">
            <a:avLst/>
          </a:prstGeom>
          <a:solidFill>
            <a:srgbClr val="2238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63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05A4DD9-D8CF-E541-AB68-609CCDA0209C}"/>
              </a:ext>
            </a:extLst>
          </p:cNvPr>
          <p:cNvSpPr/>
          <p:nvPr/>
        </p:nvSpPr>
        <p:spPr>
          <a:xfrm>
            <a:off x="7895757" y="5176218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0.68477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0.69824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0.69329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Stage</a:t>
            </a:r>
            <a:r>
              <a:rPr lang="pt-BR" dirty="0"/>
              <a:t> 2.1: </a:t>
            </a:r>
            <a:r>
              <a:rPr lang="pt-BR" dirty="0" err="1"/>
              <a:t>AutoGluon</a:t>
            </a:r>
            <a:r>
              <a:rPr lang="pt-BR" dirty="0"/>
              <a:t> SHAP</a:t>
            </a:r>
            <a:endParaRPr lang="pt-BR" b="1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502"/>
            <a:ext cx="5257800" cy="4242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 :</a:t>
            </a:r>
            <a:endParaRPr lang="pt-BR" sz="2000" dirty="0"/>
          </a:p>
          <a:p>
            <a:r>
              <a:rPr lang="pt-BR" sz="2000" i="1" dirty="0"/>
              <a:t>Inputs</a:t>
            </a:r>
            <a:r>
              <a:rPr lang="pt-BR" sz="2000" dirty="0"/>
              <a:t>: </a:t>
            </a:r>
            <a:r>
              <a:rPr lang="pt-BR" sz="2000" dirty="0" err="1"/>
              <a:t>hiperparâmetros</a:t>
            </a:r>
            <a:r>
              <a:rPr lang="pt-BR" sz="2000" dirty="0"/>
              <a:t> do </a:t>
            </a:r>
            <a:r>
              <a:rPr lang="pt-BR" sz="2000" i="1" dirty="0" err="1"/>
              <a:t>XGBoost</a:t>
            </a:r>
            <a:r>
              <a:rPr lang="pt-BR" sz="2000" dirty="0"/>
              <a:t> obtidos no </a:t>
            </a:r>
            <a:r>
              <a:rPr lang="pt-BR" sz="2000" dirty="0" err="1"/>
              <a:t>stage</a:t>
            </a:r>
            <a:r>
              <a:rPr lang="pt-BR" sz="2000" dirty="0"/>
              <a:t> 1.1;</a:t>
            </a:r>
          </a:p>
          <a:p>
            <a:r>
              <a:rPr lang="pt-BR" sz="2000" dirty="0"/>
              <a:t>Pré-processamento: Concatenar </a:t>
            </a:r>
            <a:r>
              <a:rPr lang="pt-BR" sz="2000" b="1" i="1" dirty="0" err="1"/>
              <a:t>shap</a:t>
            </a:r>
            <a:r>
              <a:rPr lang="pt-BR" sz="2000" b="1" i="1" dirty="0"/>
              <a:t> </a:t>
            </a:r>
            <a:r>
              <a:rPr lang="pt-BR" sz="2000" b="1" i="1" dirty="0" err="1"/>
              <a:t>values</a:t>
            </a:r>
            <a:r>
              <a:rPr lang="pt-BR" sz="2000" b="1" i="1" dirty="0"/>
              <a:t> </a:t>
            </a:r>
            <a:r>
              <a:rPr lang="pt-BR" sz="2000" i="1" dirty="0"/>
              <a:t>(</a:t>
            </a:r>
            <a:r>
              <a:rPr lang="pt-BR" sz="2000" i="1" dirty="0" err="1"/>
              <a:t>oof</a:t>
            </a:r>
            <a:r>
              <a:rPr lang="pt-BR" sz="2000" i="1" dirty="0"/>
              <a:t>)</a:t>
            </a:r>
            <a:r>
              <a:rPr lang="pt-BR" sz="2000" dirty="0"/>
              <a:t> do </a:t>
            </a:r>
            <a:r>
              <a:rPr lang="pt-BR" sz="2000" dirty="0" err="1"/>
              <a:t>XGBoost</a:t>
            </a:r>
            <a:r>
              <a:rPr lang="pt-BR" sz="2000" dirty="0"/>
              <a:t> tunado aos dados de treino e </a:t>
            </a:r>
            <a:r>
              <a:rPr lang="pt-BR" sz="2000"/>
              <a:t>teste; </a:t>
            </a:r>
          </a:p>
          <a:p>
            <a:r>
              <a:rPr lang="pt-BR" sz="2000" i="1"/>
              <a:t>Loss</a:t>
            </a:r>
            <a:r>
              <a:rPr lang="pt-BR" sz="2000" dirty="0"/>
              <a:t> do </a:t>
            </a:r>
            <a:r>
              <a:rPr lang="pt-BR" sz="2000" dirty="0" err="1"/>
              <a:t>XGBoost</a:t>
            </a:r>
            <a:r>
              <a:rPr lang="pt-BR" sz="2000" dirty="0"/>
              <a:t>: </a:t>
            </a:r>
            <a:r>
              <a:rPr lang="pt-BR" sz="2000" b="1" dirty="0"/>
              <a:t>Log </a:t>
            </a:r>
            <a:r>
              <a:rPr lang="pt-BR" sz="2000" b="1" dirty="0" err="1"/>
              <a:t>Loss</a:t>
            </a:r>
            <a:r>
              <a:rPr lang="pt-BR" sz="2000" dirty="0"/>
              <a:t>;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 </a:t>
            </a:r>
            <a:r>
              <a:rPr lang="pt-BR" sz="2000" dirty="0" err="1"/>
              <a:t>AutoGluon</a:t>
            </a:r>
            <a:r>
              <a:rPr lang="pt-BR" sz="2000" dirty="0"/>
              <a:t>: </a:t>
            </a:r>
            <a:r>
              <a:rPr lang="pt-BR" sz="2000" b="1" dirty="0"/>
              <a:t>Log </a:t>
            </a:r>
            <a:r>
              <a:rPr lang="pt-BR" sz="2000" b="1" dirty="0" err="1"/>
              <a:t>Loss</a:t>
            </a:r>
            <a:r>
              <a:rPr lang="pt-BR" sz="2000" dirty="0"/>
              <a:t>;</a:t>
            </a:r>
          </a:p>
          <a:p>
            <a:r>
              <a:rPr lang="pt-BR" sz="2000" dirty="0"/>
              <a:t>Tempo e processamento: 7h30m</a:t>
            </a:r>
            <a:r>
              <a:rPr lang="pt-BR" sz="2000" i="1" dirty="0"/>
              <a:t>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0FAC9C-9469-214F-A29B-868F85C93B6F}"/>
              </a:ext>
            </a:extLst>
          </p:cNvPr>
          <p:cNvSpPr txBox="1"/>
          <p:nvPr/>
        </p:nvSpPr>
        <p:spPr>
          <a:xfrm>
            <a:off x="6782308" y="1940502"/>
            <a:ext cx="4303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Ilustração do esquema do modelo final:</a:t>
            </a:r>
            <a:endParaRPr lang="pt-BR" sz="2000" i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14A1ED-5CBB-2C4E-8906-CE1073CD7E90}"/>
              </a:ext>
            </a:extLst>
          </p:cNvPr>
          <p:cNvSpPr txBox="1"/>
          <p:nvPr/>
        </p:nvSpPr>
        <p:spPr>
          <a:xfrm>
            <a:off x="7048187" y="4776108"/>
            <a:ext cx="92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Scores: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5A5B8C-DF09-3244-8CD0-97944D71CC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30" name="Picture 6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08D76FCC-B8D9-6C49-BBB3-190B28A5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7" t="39425" r="20853" b="38748"/>
          <a:stretch/>
        </p:blipFill>
        <p:spPr bwMode="auto">
          <a:xfrm>
            <a:off x="6987173" y="3685210"/>
            <a:ext cx="1024590" cy="21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 para a Direita 4">
            <a:extLst>
              <a:ext uri="{FF2B5EF4-FFF2-40B4-BE49-F238E27FC236}">
                <a16:creationId xmlns:a16="http://schemas.microsoft.com/office/drawing/2014/main" id="{36DA71B5-8047-7043-BFEE-69EC5515898E}"/>
              </a:ext>
            </a:extLst>
          </p:cNvPr>
          <p:cNvSpPr/>
          <p:nvPr/>
        </p:nvSpPr>
        <p:spPr>
          <a:xfrm>
            <a:off x="8158249" y="3767624"/>
            <a:ext cx="1550113" cy="133661"/>
          </a:xfrm>
          <a:prstGeom prst="rightArrow">
            <a:avLst>
              <a:gd name="adj1" fmla="val 18994"/>
              <a:gd name="adj2" fmla="val 38373"/>
            </a:avLst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shap.multioutput_decision_plot — SHAP latest documentation">
            <a:extLst>
              <a:ext uri="{FF2B5EF4-FFF2-40B4-BE49-F238E27FC236}">
                <a16:creationId xmlns:a16="http://schemas.microsoft.com/office/drawing/2014/main" id="{5DE9F9D9-9ECB-CF4E-9F7C-7E8E9CA07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292" y="2999342"/>
            <a:ext cx="562763" cy="56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23121C-0177-7A43-93DF-CD7D94E9BCF7}"/>
              </a:ext>
            </a:extLst>
          </p:cNvPr>
          <p:cNvSpPr txBox="1"/>
          <p:nvPr/>
        </p:nvSpPr>
        <p:spPr>
          <a:xfrm>
            <a:off x="7742751" y="38553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🚀</a:t>
            </a:r>
          </a:p>
        </p:txBody>
      </p:sp>
      <p:pic>
        <p:nvPicPr>
          <p:cNvPr id="18" name="Picture 2" descr="GitHub - awslabs/autogluon: AutoGluon: AutoML for Text, Image, and Tabular  Data">
            <a:extLst>
              <a:ext uri="{FF2B5EF4-FFF2-40B4-BE49-F238E27FC236}">
                <a16:creationId xmlns:a16="http://schemas.microsoft.com/office/drawing/2014/main" id="{22EE01DE-0B22-5F4D-A122-06D11335E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859" y="3592063"/>
            <a:ext cx="1653270" cy="40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9E3A66D-C9DB-194C-9660-11FFC696604B}"/>
              </a:ext>
            </a:extLst>
          </p:cNvPr>
          <p:cNvGrpSpPr/>
          <p:nvPr/>
        </p:nvGrpSpPr>
        <p:grpSpPr>
          <a:xfrm>
            <a:off x="7173851" y="6568428"/>
            <a:ext cx="5018149" cy="289699"/>
            <a:chOff x="7173851" y="6568428"/>
            <a:chExt cx="5018149" cy="28969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C78F4344-344C-1145-87FE-6EDF71C9B546}"/>
                </a:ext>
              </a:extLst>
            </p:cNvPr>
            <p:cNvSpPr/>
            <p:nvPr/>
          </p:nvSpPr>
          <p:spPr>
            <a:xfrm>
              <a:off x="8053751" y="6568428"/>
              <a:ext cx="41382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1200" dirty="0">
                  <a:solidFill>
                    <a:srgbClr val="0563C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https://www.kaggle.com/pavelvod/gbm-supervised-pretraining</a:t>
              </a:r>
              <a:endParaRPr lang="pt-BR" sz="12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155735E-FCAE-7245-A723-790CC54BC341}"/>
                </a:ext>
              </a:extLst>
            </p:cNvPr>
            <p:cNvSpPr txBox="1"/>
            <p:nvPr/>
          </p:nvSpPr>
          <p:spPr>
            <a:xfrm>
              <a:off x="7173851" y="6581128"/>
              <a:ext cx="1125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(*) Referência: </a:t>
              </a:r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41CE7051-EB45-8149-AB78-99BFD2D81417}"/>
              </a:ext>
            </a:extLst>
          </p:cNvPr>
          <p:cNvSpPr/>
          <p:nvPr/>
        </p:nvSpPr>
        <p:spPr>
          <a:xfrm>
            <a:off x="9720175" y="2841322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/>
              <a:t>(*)</a:t>
            </a:r>
          </a:p>
        </p:txBody>
      </p:sp>
      <p:graphicFrame>
        <p:nvGraphicFramePr>
          <p:cNvPr id="15" name="Tabela 18">
            <a:extLst>
              <a:ext uri="{FF2B5EF4-FFF2-40B4-BE49-F238E27FC236}">
                <a16:creationId xmlns:a16="http://schemas.microsoft.com/office/drawing/2014/main" id="{D86E2D43-1ADF-424E-91E1-37DFBE161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096462"/>
              </p:ext>
            </p:extLst>
          </p:nvPr>
        </p:nvGraphicFramePr>
        <p:xfrm>
          <a:off x="8196594" y="3026508"/>
          <a:ext cx="833120" cy="475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274244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760052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89091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36304116"/>
                    </a:ext>
                  </a:extLst>
                </a:gridCol>
              </a:tblGrid>
              <a:tr h="118948">
                <a:tc>
                  <a:txBody>
                    <a:bodyPr/>
                    <a:lstStyle/>
                    <a:p>
                      <a:endParaRPr lang="pt-BR" sz="100" dirty="0"/>
                    </a:p>
                  </a:txBody>
                  <a:tcPr>
                    <a:solidFill>
                      <a:srgbClr val="22384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 dirty="0"/>
                    </a:p>
                  </a:txBody>
                  <a:tcPr>
                    <a:solidFill>
                      <a:srgbClr val="22384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 dirty="0"/>
                    </a:p>
                  </a:txBody>
                  <a:tcPr>
                    <a:solidFill>
                      <a:srgbClr val="22384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 dirty="0"/>
                    </a:p>
                  </a:txBody>
                  <a:tcPr>
                    <a:solidFill>
                      <a:srgbClr val="2238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568498"/>
                  </a:ext>
                </a:extLst>
              </a:tr>
              <a:tr h="118948">
                <a:tc>
                  <a:txBody>
                    <a:bodyPr/>
                    <a:lstStyle/>
                    <a:p>
                      <a:endParaRPr lang="pt-BR" sz="100" dirty="0"/>
                    </a:p>
                  </a:txBody>
                  <a:tcPr>
                    <a:solidFill>
                      <a:srgbClr val="DBD7D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 dirty="0"/>
                    </a:p>
                  </a:txBody>
                  <a:tcPr>
                    <a:solidFill>
                      <a:srgbClr val="DBD7D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/>
                    </a:p>
                  </a:txBody>
                  <a:tcPr>
                    <a:solidFill>
                      <a:srgbClr val="DBD7D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/>
                    </a:p>
                  </a:txBody>
                  <a:tcPr>
                    <a:solidFill>
                      <a:srgbClr val="DB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760463"/>
                  </a:ext>
                </a:extLst>
              </a:tr>
              <a:tr h="118948">
                <a:tc>
                  <a:txBody>
                    <a:bodyPr/>
                    <a:lstStyle/>
                    <a:p>
                      <a:endParaRPr lang="pt-BR" sz="100"/>
                    </a:p>
                  </a:txBody>
                  <a:tcPr>
                    <a:solidFill>
                      <a:srgbClr val="DBD7D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 dirty="0"/>
                    </a:p>
                  </a:txBody>
                  <a:tcPr>
                    <a:solidFill>
                      <a:srgbClr val="DBD7D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 dirty="0"/>
                    </a:p>
                  </a:txBody>
                  <a:tcPr>
                    <a:solidFill>
                      <a:srgbClr val="DBD7D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/>
                    </a:p>
                  </a:txBody>
                  <a:tcPr>
                    <a:solidFill>
                      <a:srgbClr val="DB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15713"/>
                  </a:ext>
                </a:extLst>
              </a:tr>
              <a:tr h="118948">
                <a:tc>
                  <a:txBody>
                    <a:bodyPr/>
                    <a:lstStyle/>
                    <a:p>
                      <a:endParaRPr lang="pt-BR" sz="100"/>
                    </a:p>
                  </a:txBody>
                  <a:tcPr>
                    <a:solidFill>
                      <a:srgbClr val="DBD7D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/>
                    </a:p>
                  </a:txBody>
                  <a:tcPr>
                    <a:solidFill>
                      <a:srgbClr val="DBD7D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/>
                    </a:p>
                  </a:txBody>
                  <a:tcPr>
                    <a:solidFill>
                      <a:srgbClr val="DBD7D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" dirty="0"/>
                    </a:p>
                  </a:txBody>
                  <a:tcPr>
                    <a:solidFill>
                      <a:srgbClr val="DB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789420"/>
                  </a:ext>
                </a:extLst>
              </a:tr>
            </a:tbl>
          </a:graphicData>
        </a:graphic>
      </p:graphicFrame>
      <p:sp>
        <p:nvSpPr>
          <p:cNvPr id="21" name="Cruz 20">
            <a:extLst>
              <a:ext uri="{FF2B5EF4-FFF2-40B4-BE49-F238E27FC236}">
                <a16:creationId xmlns:a16="http://schemas.microsoft.com/office/drawing/2014/main" id="{50099B72-1ECA-6E49-98FE-203C3F97BC2C}"/>
              </a:ext>
            </a:extLst>
          </p:cNvPr>
          <p:cNvSpPr/>
          <p:nvPr/>
        </p:nvSpPr>
        <p:spPr>
          <a:xfrm>
            <a:off x="9124506" y="3136948"/>
            <a:ext cx="236084" cy="236206"/>
          </a:xfrm>
          <a:prstGeom prst="plus">
            <a:avLst>
              <a:gd name="adj" fmla="val 45303"/>
            </a:avLst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67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05A4DD9-D8CF-E541-AB68-609CCDA0209C}"/>
              </a:ext>
            </a:extLst>
          </p:cNvPr>
          <p:cNvSpPr/>
          <p:nvPr/>
        </p:nvSpPr>
        <p:spPr>
          <a:xfrm>
            <a:off x="7895757" y="5176218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0.68346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0.69839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>
                <a:solidFill>
                  <a:srgbClr val="B6C649"/>
                </a:solidFill>
              </a:rPr>
              <a:t>Private: 0.69431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Stage</a:t>
            </a:r>
            <a:r>
              <a:rPr lang="pt-BR" dirty="0"/>
              <a:t> 2.2: </a:t>
            </a:r>
            <a:r>
              <a:rPr lang="pt-BR" dirty="0" err="1"/>
              <a:t>CatBoost</a:t>
            </a:r>
            <a:r>
              <a:rPr lang="pt-BR" dirty="0"/>
              <a:t> </a:t>
            </a:r>
            <a:r>
              <a:rPr lang="pt-BR" dirty="0" err="1"/>
              <a:t>PseudoLabel</a:t>
            </a:r>
            <a:endParaRPr lang="pt-BR" b="1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6780"/>
            <a:ext cx="5257800" cy="4860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 :</a:t>
            </a:r>
            <a:endParaRPr lang="pt-BR" sz="2000" dirty="0"/>
          </a:p>
          <a:p>
            <a:r>
              <a:rPr lang="pt-BR" sz="2000" i="1" dirty="0"/>
              <a:t>Inputs</a:t>
            </a:r>
            <a:r>
              <a:rPr lang="pt-BR" sz="2000" dirty="0"/>
              <a:t>: </a:t>
            </a:r>
            <a:r>
              <a:rPr lang="pt-BR" sz="2000" dirty="0" err="1"/>
              <a:t>stage</a:t>
            </a:r>
            <a:r>
              <a:rPr lang="pt-BR" sz="2000" dirty="0"/>
              <a:t> 2.1;</a:t>
            </a:r>
          </a:p>
          <a:p>
            <a:r>
              <a:rPr lang="pt-BR" sz="2000" dirty="0"/>
              <a:t>Pré-processamento: Concatenar probabilidades estimadas </a:t>
            </a:r>
            <a:r>
              <a:rPr lang="pt-BR" sz="2000" i="1" dirty="0"/>
              <a:t>(</a:t>
            </a:r>
            <a:r>
              <a:rPr lang="pt-BR" sz="2000" i="1" dirty="0" err="1"/>
              <a:t>oof</a:t>
            </a:r>
            <a:r>
              <a:rPr lang="pt-BR" sz="2000" i="1" dirty="0"/>
              <a:t>)</a:t>
            </a:r>
            <a:r>
              <a:rPr lang="pt-BR" sz="2000" dirty="0"/>
              <a:t> do </a:t>
            </a:r>
            <a:r>
              <a:rPr lang="pt-BR" sz="2000" dirty="0" err="1"/>
              <a:t>AutoGluon</a:t>
            </a:r>
            <a:r>
              <a:rPr lang="pt-BR" sz="2000" dirty="0"/>
              <a:t> aos dados de treino e teste;</a:t>
            </a:r>
          </a:p>
          <a:p>
            <a:r>
              <a:rPr lang="pt-BR" sz="2000" dirty="0"/>
              <a:t>10 </a:t>
            </a:r>
            <a:r>
              <a:rPr lang="pt-BR" sz="2000" i="1" dirty="0" err="1"/>
              <a:t>K</a:t>
            </a:r>
            <a:r>
              <a:rPr lang="pt-BR" sz="2000" i="1" dirty="0"/>
              <a:t> </a:t>
            </a:r>
            <a:r>
              <a:rPr lang="pt-BR" sz="2000" i="1" dirty="0" err="1"/>
              <a:t>Fold</a:t>
            </a:r>
            <a:r>
              <a:rPr lang="pt-BR" sz="2000" i="1" dirty="0"/>
              <a:t> </a:t>
            </a:r>
            <a:r>
              <a:rPr lang="pt-BR" sz="2000" i="1" dirty="0" err="1"/>
              <a:t>Prediction</a:t>
            </a:r>
            <a:r>
              <a:rPr lang="pt-BR" sz="2000" i="1" dirty="0"/>
              <a:t>;</a:t>
            </a:r>
            <a:endParaRPr lang="pt-BR" sz="2000" b="1" dirty="0"/>
          </a:p>
          <a:p>
            <a:r>
              <a:rPr lang="pt-BR" sz="2000" i="1" dirty="0" err="1"/>
              <a:t>Loss</a:t>
            </a:r>
            <a:r>
              <a:rPr lang="pt-BR" sz="2000" dirty="0"/>
              <a:t> do </a:t>
            </a:r>
            <a:r>
              <a:rPr lang="pt-BR" sz="2000" dirty="0" err="1"/>
              <a:t>CatBoost</a:t>
            </a:r>
            <a:r>
              <a:rPr lang="pt-BR" sz="2000" dirty="0"/>
              <a:t>: </a:t>
            </a:r>
            <a:r>
              <a:rPr lang="pt-BR" sz="2000" b="1" dirty="0"/>
              <a:t>AUC</a:t>
            </a:r>
            <a:r>
              <a:rPr lang="pt-BR" sz="2000" dirty="0"/>
              <a:t>;</a:t>
            </a:r>
          </a:p>
          <a:p>
            <a:r>
              <a:rPr lang="pt-BR" sz="2000" i="1" dirty="0" err="1"/>
              <a:t>Resampling</a:t>
            </a:r>
            <a:r>
              <a:rPr lang="pt-BR" sz="2000" i="1" dirty="0"/>
              <a:t>: </a:t>
            </a:r>
            <a:r>
              <a:rPr lang="pt-BR" sz="2000" i="1" dirty="0" err="1"/>
              <a:t>Tomek</a:t>
            </a:r>
            <a:r>
              <a:rPr lang="pt-BR" sz="2000" i="1" dirty="0"/>
              <a:t> Links;</a:t>
            </a:r>
          </a:p>
          <a:p>
            <a:r>
              <a:rPr lang="pt-BR" sz="2000" i="1" dirty="0" err="1"/>
              <a:t>Voting</a:t>
            </a:r>
            <a:r>
              <a:rPr lang="pt-BR" sz="2000" i="1" dirty="0"/>
              <a:t> </a:t>
            </a:r>
            <a:r>
              <a:rPr lang="pt-BR" sz="2000" dirty="0"/>
              <a:t>do modelo final com 10 diferentes  </a:t>
            </a:r>
            <a:r>
              <a:rPr lang="pt-BR" sz="2000" dirty="0" err="1"/>
              <a:t>seeds</a:t>
            </a:r>
            <a:endParaRPr lang="pt-BR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0FAC9C-9469-214F-A29B-868F85C93B6F}"/>
              </a:ext>
            </a:extLst>
          </p:cNvPr>
          <p:cNvSpPr txBox="1"/>
          <p:nvPr/>
        </p:nvSpPr>
        <p:spPr>
          <a:xfrm>
            <a:off x="7024046" y="1961807"/>
            <a:ext cx="4303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Ilustração do esquema do modelo final:</a:t>
            </a:r>
            <a:endParaRPr lang="pt-BR" sz="2000" i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14A1ED-5CBB-2C4E-8906-CE1073CD7E90}"/>
              </a:ext>
            </a:extLst>
          </p:cNvPr>
          <p:cNvSpPr txBox="1"/>
          <p:nvPr/>
        </p:nvSpPr>
        <p:spPr>
          <a:xfrm>
            <a:off x="7048187" y="4776108"/>
            <a:ext cx="92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Scores: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5A5B8C-DF09-3244-8CD0-97944D71CC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36" name="Picture 12" descr="Imbalanced Datasets">
            <a:extLst>
              <a:ext uri="{FF2B5EF4-FFF2-40B4-BE49-F238E27FC236}">
                <a16:creationId xmlns:a16="http://schemas.microsoft.com/office/drawing/2014/main" id="{14C01B03-A30A-C849-BD5D-AE5D443A4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4" t="26060" r="26779" b="21279"/>
          <a:stretch/>
        </p:blipFill>
        <p:spPr bwMode="auto">
          <a:xfrm>
            <a:off x="9587029" y="2879228"/>
            <a:ext cx="583736" cy="56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ruz 8">
            <a:extLst>
              <a:ext uri="{FF2B5EF4-FFF2-40B4-BE49-F238E27FC236}">
                <a16:creationId xmlns:a16="http://schemas.microsoft.com/office/drawing/2014/main" id="{1B1B7BD8-15CE-BB4B-ADB9-F65476C509B2}"/>
              </a:ext>
            </a:extLst>
          </p:cNvPr>
          <p:cNvSpPr/>
          <p:nvPr/>
        </p:nvSpPr>
        <p:spPr>
          <a:xfrm>
            <a:off x="9266233" y="3002524"/>
            <a:ext cx="236084" cy="236206"/>
          </a:xfrm>
          <a:prstGeom prst="plus">
            <a:avLst>
              <a:gd name="adj" fmla="val 45303"/>
            </a:avLst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ela 6">
                <a:extLst>
                  <a:ext uri="{FF2B5EF4-FFF2-40B4-BE49-F238E27FC236}">
                    <a16:creationId xmlns:a16="http://schemas.microsoft.com/office/drawing/2014/main" id="{E55B133F-89A6-344E-AD2D-780A85E2AC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6747805"/>
                  </p:ext>
                </p:extLst>
              </p:nvPr>
            </p:nvGraphicFramePr>
            <p:xfrm>
              <a:off x="6271829" y="2620573"/>
              <a:ext cx="2272452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3111150117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274684994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158060106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896326746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200" b="1" i="1" dirty="0" smtClean="0">
                                        <a:latin typeface="Cambria Math" panose="02040503050406030204" pitchFamily="18" charset="0"/>
                                      </a:rPr>
                                      <m:t>𝒐𝒐𝒇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8A4F3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403638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0.893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305923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0.325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545024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64124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0.256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8930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ela 6">
                <a:extLst>
                  <a:ext uri="{FF2B5EF4-FFF2-40B4-BE49-F238E27FC236}">
                    <a16:creationId xmlns:a16="http://schemas.microsoft.com/office/drawing/2014/main" id="{E55B133F-89A6-344E-AD2D-780A85E2AC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6747805"/>
                  </p:ext>
                </p:extLst>
              </p:nvPr>
            </p:nvGraphicFramePr>
            <p:xfrm>
              <a:off x="6271829" y="2620573"/>
              <a:ext cx="2272452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3111150117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274684994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158060106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896326746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5"/>
                          <a:stretch>
                            <a:fillRect l="-2222" t="-2632" r="-30444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5"/>
                          <a:stretch>
                            <a:fillRect l="-202222" t="-2632" r="-10444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5"/>
                          <a:stretch>
                            <a:fillRect l="-302222" t="-2632" r="-444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403638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0.893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305923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0.325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545024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64124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0.256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89302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ela 18">
                <a:extLst>
                  <a:ext uri="{FF2B5EF4-FFF2-40B4-BE49-F238E27FC236}">
                    <a16:creationId xmlns:a16="http://schemas.microsoft.com/office/drawing/2014/main" id="{6F789CA4-D570-6A43-9598-DF75FEA206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9632580"/>
                  </p:ext>
                </p:extLst>
              </p:nvPr>
            </p:nvGraphicFramePr>
            <p:xfrm>
              <a:off x="11173668" y="2591745"/>
              <a:ext cx="568113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2794190228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89122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87489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414619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222616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3509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ela 18">
                <a:extLst>
                  <a:ext uri="{FF2B5EF4-FFF2-40B4-BE49-F238E27FC236}">
                    <a16:creationId xmlns:a16="http://schemas.microsoft.com/office/drawing/2014/main" id="{6F789CA4-D570-6A43-9598-DF75FEA206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9632580"/>
                  </p:ext>
                </p:extLst>
              </p:nvPr>
            </p:nvGraphicFramePr>
            <p:xfrm>
              <a:off x="11173668" y="2591745"/>
              <a:ext cx="568113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2794190228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6"/>
                          <a:stretch>
                            <a:fillRect l="-2174" t="-2632" r="-4348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89122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87489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414619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222616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3509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AB137BAD-80CB-A348-AD45-3B6550548C08}"/>
              </a:ext>
            </a:extLst>
          </p:cNvPr>
          <p:cNvSpPr txBox="1"/>
          <p:nvPr/>
        </p:nvSpPr>
        <p:spPr>
          <a:xfrm>
            <a:off x="9088057" y="3489326"/>
            <a:ext cx="10791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pt-BR" sz="1200" dirty="0" err="1"/>
              <a:t>seed</a:t>
            </a:r>
            <a:r>
              <a:rPr lang="pt-BR" sz="1200" dirty="0"/>
              <a:t>=2020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pt-BR" sz="1200" dirty="0" err="1"/>
              <a:t>seed</a:t>
            </a:r>
            <a:r>
              <a:rPr lang="pt-BR" sz="1200" dirty="0"/>
              <a:t>=2021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pt-BR" sz="1200" dirty="0" err="1"/>
              <a:t>seed</a:t>
            </a:r>
            <a:r>
              <a:rPr lang="pt-BR" sz="1200" dirty="0"/>
              <a:t>=2022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pt-BR" sz="1200" dirty="0"/>
              <a:t>...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pt-BR" sz="1200" dirty="0" err="1"/>
              <a:t>seed</a:t>
            </a:r>
            <a:r>
              <a:rPr lang="pt-BR" sz="1200" dirty="0"/>
              <a:t>=2029</a:t>
            </a:r>
          </a:p>
        </p:txBody>
      </p:sp>
      <p:pic>
        <p:nvPicPr>
          <p:cNvPr id="1032" name="Picture 8" descr="Yandex — Company blog — Introducing Yandex CatBoost, a state-of-the-art  open-source gradient boosting library">
            <a:extLst>
              <a:ext uri="{FF2B5EF4-FFF2-40B4-BE49-F238E27FC236}">
                <a16:creationId xmlns:a16="http://schemas.microsoft.com/office/drawing/2014/main" id="{BAC9C13D-C17C-CD43-AF8C-4FA353463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7" t="20405" r="14730" b="22173"/>
          <a:stretch/>
        </p:blipFill>
        <p:spPr bwMode="auto">
          <a:xfrm>
            <a:off x="8675957" y="2561972"/>
            <a:ext cx="1248466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1AE0835A-9FF6-1144-9DB2-010A46FB6205}"/>
              </a:ext>
            </a:extLst>
          </p:cNvPr>
          <p:cNvCxnSpPr>
            <a:cxnSpLocks/>
          </p:cNvCxnSpPr>
          <p:nvPr/>
        </p:nvCxnSpPr>
        <p:spPr>
          <a:xfrm>
            <a:off x="10251608" y="3554366"/>
            <a:ext cx="766094" cy="8997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8E78FC4-210E-664B-B015-FB12F19425C4}"/>
              </a:ext>
            </a:extLst>
          </p:cNvPr>
          <p:cNvCxnSpPr>
            <a:cxnSpLocks/>
          </p:cNvCxnSpPr>
          <p:nvPr/>
        </p:nvCxnSpPr>
        <p:spPr>
          <a:xfrm>
            <a:off x="8667806" y="3556292"/>
            <a:ext cx="341619" cy="7071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App Voting Icon Images, Stock Photos &amp;amp; Vectors | Shutterstock">
            <a:extLst>
              <a:ext uri="{FF2B5EF4-FFF2-40B4-BE49-F238E27FC236}">
                <a16:creationId xmlns:a16="http://schemas.microsoft.com/office/drawing/2014/main" id="{B388AE99-A874-944D-9C60-EE4B25201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5" t="7130" r="13760" b="16028"/>
          <a:stretch/>
        </p:blipFill>
        <p:spPr bwMode="auto">
          <a:xfrm>
            <a:off x="10473652" y="2862437"/>
            <a:ext cx="525843" cy="62688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20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05A4DD9-D8CF-E541-AB68-609CCDA0209C}"/>
              </a:ext>
            </a:extLst>
          </p:cNvPr>
          <p:cNvSpPr/>
          <p:nvPr/>
        </p:nvSpPr>
        <p:spPr>
          <a:xfrm>
            <a:off x="7895757" y="5176218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0.68243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0.69805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0.69049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Stage</a:t>
            </a:r>
            <a:r>
              <a:rPr lang="pt-BR" dirty="0"/>
              <a:t> 2.3: </a:t>
            </a:r>
            <a:r>
              <a:rPr lang="pt-BR" dirty="0" err="1"/>
              <a:t>CatBoost</a:t>
            </a:r>
            <a:r>
              <a:rPr lang="pt-BR" dirty="0"/>
              <a:t> SHAP + KNN</a:t>
            </a:r>
            <a:endParaRPr lang="pt-BR" b="1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6780"/>
            <a:ext cx="5257800" cy="4860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 :</a:t>
            </a:r>
            <a:endParaRPr lang="pt-BR" sz="2000" dirty="0"/>
          </a:p>
          <a:p>
            <a:r>
              <a:rPr lang="pt-BR" sz="2000" i="1" dirty="0"/>
              <a:t>Inputs</a:t>
            </a:r>
            <a:r>
              <a:rPr lang="pt-BR" sz="2000" dirty="0"/>
              <a:t>: </a:t>
            </a:r>
            <a:r>
              <a:rPr lang="pt-BR" sz="2000" dirty="0" err="1"/>
              <a:t>hiperparâmetros</a:t>
            </a:r>
            <a:r>
              <a:rPr lang="pt-BR" sz="2000" dirty="0"/>
              <a:t> do </a:t>
            </a:r>
            <a:r>
              <a:rPr lang="pt-BR" sz="2000" i="1" dirty="0" err="1"/>
              <a:t>XGBoost</a:t>
            </a:r>
            <a:r>
              <a:rPr lang="pt-BR" sz="2000" dirty="0"/>
              <a:t> obtidos no </a:t>
            </a:r>
            <a:r>
              <a:rPr lang="pt-BR" sz="2000" dirty="0" err="1"/>
              <a:t>stage</a:t>
            </a:r>
            <a:r>
              <a:rPr lang="pt-BR" sz="2000" dirty="0"/>
              <a:t> 1.1;</a:t>
            </a:r>
          </a:p>
          <a:p>
            <a:r>
              <a:rPr lang="pt-BR" sz="2000" dirty="0"/>
              <a:t>Pré-processamento: Concatenar </a:t>
            </a:r>
            <a:r>
              <a:rPr lang="pt-BR" sz="2000" b="1" i="1" dirty="0" err="1"/>
              <a:t>shap</a:t>
            </a:r>
            <a:r>
              <a:rPr lang="pt-BR" sz="2000" b="1" i="1" dirty="0"/>
              <a:t> </a:t>
            </a:r>
            <a:r>
              <a:rPr lang="pt-BR" sz="2000" b="1" i="1" dirty="0" err="1"/>
              <a:t>values</a:t>
            </a:r>
            <a:r>
              <a:rPr lang="pt-BR" sz="2000" b="1" i="1" dirty="0"/>
              <a:t> </a:t>
            </a:r>
            <a:r>
              <a:rPr lang="pt-BR" sz="2000" i="1" dirty="0"/>
              <a:t>(</a:t>
            </a:r>
            <a:r>
              <a:rPr lang="pt-BR" sz="2000" i="1" dirty="0" err="1"/>
              <a:t>oof</a:t>
            </a:r>
            <a:r>
              <a:rPr lang="pt-BR" sz="2000" i="1" dirty="0"/>
              <a:t>)</a:t>
            </a:r>
            <a:r>
              <a:rPr lang="pt-BR" sz="2000" dirty="0"/>
              <a:t> do </a:t>
            </a:r>
            <a:r>
              <a:rPr lang="pt-BR" sz="2000" dirty="0" err="1"/>
              <a:t>XGBoost</a:t>
            </a:r>
            <a:r>
              <a:rPr lang="pt-BR" sz="2000" dirty="0"/>
              <a:t> tunado aos dados de treino e teste;</a:t>
            </a:r>
          </a:p>
          <a:p>
            <a:r>
              <a:rPr lang="pt-BR" sz="2000" dirty="0"/>
              <a:t>Incluir </a:t>
            </a:r>
            <a:r>
              <a:rPr lang="pt-BR" sz="2000" i="1" dirty="0"/>
              <a:t>KNN</a:t>
            </a:r>
            <a:r>
              <a:rPr lang="pt-BR" sz="2000" dirty="0"/>
              <a:t> </a:t>
            </a:r>
            <a:r>
              <a:rPr lang="pt-BR" sz="2000" i="1" dirty="0" err="1"/>
              <a:t>Features</a:t>
            </a:r>
            <a:r>
              <a:rPr lang="pt-BR" sz="2000" dirty="0"/>
              <a:t> com </a:t>
            </a:r>
            <a:r>
              <a:rPr lang="pt-BR" sz="2000" b="1" dirty="0" err="1"/>
              <a:t>K</a:t>
            </a:r>
            <a:r>
              <a:rPr lang="pt-BR" sz="2000" b="1" dirty="0"/>
              <a:t>=1;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 </a:t>
            </a:r>
            <a:r>
              <a:rPr lang="pt-BR" sz="2000" dirty="0" err="1"/>
              <a:t>XGBoost</a:t>
            </a:r>
            <a:r>
              <a:rPr lang="pt-BR" sz="2000" dirty="0"/>
              <a:t>: </a:t>
            </a:r>
            <a:r>
              <a:rPr lang="pt-BR" sz="2000" b="1" dirty="0"/>
              <a:t>Log </a:t>
            </a:r>
            <a:r>
              <a:rPr lang="pt-BR" sz="2000" b="1" dirty="0" err="1"/>
              <a:t>Loss</a:t>
            </a:r>
            <a:r>
              <a:rPr lang="pt-BR" sz="2000" dirty="0"/>
              <a:t>;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 </a:t>
            </a:r>
            <a:r>
              <a:rPr lang="pt-BR" sz="2000" dirty="0" err="1"/>
              <a:t>CatBoost</a:t>
            </a:r>
            <a:r>
              <a:rPr lang="pt-BR" sz="2000" dirty="0"/>
              <a:t>: </a:t>
            </a:r>
            <a:r>
              <a:rPr lang="pt-BR" sz="2000" b="1" dirty="0"/>
              <a:t>AUC</a:t>
            </a:r>
            <a:r>
              <a:rPr lang="pt-BR" sz="2000" dirty="0"/>
              <a:t>;</a:t>
            </a:r>
          </a:p>
          <a:p>
            <a:r>
              <a:rPr lang="pt-BR" sz="2000" dirty="0"/>
              <a:t>10 </a:t>
            </a:r>
            <a:r>
              <a:rPr lang="pt-BR" sz="2000" i="1" dirty="0" err="1"/>
              <a:t>K</a:t>
            </a:r>
            <a:r>
              <a:rPr lang="pt-BR" sz="2000" i="1" dirty="0"/>
              <a:t> </a:t>
            </a:r>
            <a:r>
              <a:rPr lang="pt-BR" sz="2000" i="1" dirty="0" err="1"/>
              <a:t>Fold</a:t>
            </a:r>
            <a:r>
              <a:rPr lang="pt-BR" sz="2000" i="1" dirty="0"/>
              <a:t> </a:t>
            </a:r>
            <a:r>
              <a:rPr lang="pt-BR" sz="2000" i="1" dirty="0" err="1"/>
              <a:t>Prediction</a:t>
            </a:r>
            <a:r>
              <a:rPr lang="pt-BR" sz="2000" i="1" dirty="0"/>
              <a:t>;</a:t>
            </a:r>
          </a:p>
          <a:p>
            <a:r>
              <a:rPr lang="pt-BR" sz="2000" i="1" dirty="0" err="1"/>
              <a:t>Resampling</a:t>
            </a:r>
            <a:r>
              <a:rPr lang="pt-BR" sz="2000" i="1" dirty="0"/>
              <a:t>: </a:t>
            </a:r>
            <a:r>
              <a:rPr lang="pt-BR" sz="2000" i="1" dirty="0" err="1"/>
              <a:t>Tomek</a:t>
            </a:r>
            <a:r>
              <a:rPr lang="pt-BR" sz="2000" i="1" dirty="0"/>
              <a:t> Links;</a:t>
            </a:r>
          </a:p>
          <a:p>
            <a:r>
              <a:rPr lang="pt-BR" sz="2000" i="1" dirty="0" err="1"/>
              <a:t>Voting</a:t>
            </a:r>
            <a:r>
              <a:rPr lang="pt-BR" sz="2000" i="1" dirty="0"/>
              <a:t> </a:t>
            </a:r>
            <a:r>
              <a:rPr lang="pt-BR" sz="2000" dirty="0"/>
              <a:t>do modelo final com 10 diferentes  </a:t>
            </a:r>
            <a:r>
              <a:rPr lang="pt-BR" sz="2000" dirty="0" err="1"/>
              <a:t>seeds</a:t>
            </a:r>
            <a:endParaRPr lang="pt-BR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0FAC9C-9469-214F-A29B-868F85C93B6F}"/>
              </a:ext>
            </a:extLst>
          </p:cNvPr>
          <p:cNvSpPr txBox="1"/>
          <p:nvPr/>
        </p:nvSpPr>
        <p:spPr>
          <a:xfrm>
            <a:off x="7024046" y="1961807"/>
            <a:ext cx="4303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Ilustração do esquema do modelo final:</a:t>
            </a:r>
            <a:endParaRPr lang="pt-BR" sz="2000" i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14A1ED-5CBB-2C4E-8906-CE1073CD7E90}"/>
              </a:ext>
            </a:extLst>
          </p:cNvPr>
          <p:cNvSpPr txBox="1"/>
          <p:nvPr/>
        </p:nvSpPr>
        <p:spPr>
          <a:xfrm>
            <a:off x="7048187" y="4776108"/>
            <a:ext cx="92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Scores: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5A5B8C-DF09-3244-8CD0-97944D71CC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3BC17E3C-4B89-DE41-B61A-94DE92EA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57" y="3785759"/>
            <a:ext cx="1028987" cy="879085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0A1AADF-6BCE-B94B-AB3F-6D081A44E8A9}"/>
              </a:ext>
            </a:extLst>
          </p:cNvPr>
          <p:cNvGrpSpPr/>
          <p:nvPr/>
        </p:nvGrpSpPr>
        <p:grpSpPr>
          <a:xfrm>
            <a:off x="9040390" y="2910877"/>
            <a:ext cx="1248466" cy="1458833"/>
            <a:chOff x="9346998" y="3174320"/>
            <a:chExt cx="1248466" cy="1458833"/>
          </a:xfrm>
        </p:grpSpPr>
        <p:pic>
          <p:nvPicPr>
            <p:cNvPr id="1032" name="Picture 8" descr="Yandex — Company blog — Introducing Yandex CatBoost, a state-of-the-art  open-source gradient boosting library">
              <a:extLst>
                <a:ext uri="{FF2B5EF4-FFF2-40B4-BE49-F238E27FC236}">
                  <a16:creationId xmlns:a16="http://schemas.microsoft.com/office/drawing/2014/main" id="{BAC9C13D-C17C-CD43-AF8C-4FA353463C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7" t="20405" r="14730" b="22173"/>
            <a:stretch/>
          </p:blipFill>
          <p:spPr bwMode="auto">
            <a:xfrm>
              <a:off x="9346998" y="3174320"/>
              <a:ext cx="1248466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balanced Datasets">
              <a:extLst>
                <a:ext uri="{FF2B5EF4-FFF2-40B4-BE49-F238E27FC236}">
                  <a16:creationId xmlns:a16="http://schemas.microsoft.com/office/drawing/2014/main" id="{14C01B03-A30A-C849-BD5D-AE5D443A42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14" t="26060" r="26779" b="21279"/>
            <a:stretch/>
          </p:blipFill>
          <p:spPr bwMode="auto">
            <a:xfrm>
              <a:off x="9465258" y="3821374"/>
              <a:ext cx="835806" cy="81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ruz 8">
              <a:extLst>
                <a:ext uri="{FF2B5EF4-FFF2-40B4-BE49-F238E27FC236}">
                  <a16:creationId xmlns:a16="http://schemas.microsoft.com/office/drawing/2014/main" id="{1B1B7BD8-15CE-BB4B-ADB9-F65476C509B2}"/>
                </a:ext>
              </a:extLst>
            </p:cNvPr>
            <p:cNvSpPr/>
            <p:nvPr/>
          </p:nvSpPr>
          <p:spPr>
            <a:xfrm>
              <a:off x="10025516" y="3574430"/>
              <a:ext cx="236084" cy="236206"/>
            </a:xfrm>
            <a:prstGeom prst="plus">
              <a:avLst>
                <a:gd name="adj" fmla="val 45303"/>
              </a:avLst>
            </a:prstGeom>
            <a:solidFill>
              <a:srgbClr val="2238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F00D5A0-2004-394A-B121-EBC5EFE4BE7D}"/>
              </a:ext>
            </a:extLst>
          </p:cNvPr>
          <p:cNvGrpSpPr/>
          <p:nvPr/>
        </p:nvGrpSpPr>
        <p:grpSpPr>
          <a:xfrm>
            <a:off x="6341787" y="3184278"/>
            <a:ext cx="1171076" cy="539426"/>
            <a:chOff x="6341787" y="3184278"/>
            <a:chExt cx="1171076" cy="539426"/>
          </a:xfrm>
        </p:grpSpPr>
        <p:pic>
          <p:nvPicPr>
            <p:cNvPr id="1030" name="Picture 6" descr="Understanding XGBoost &amp;amp; it&amp;#39;s growing popularity among the ML community | by  Deep Borkar | Analytics Vidhya | Medium">
              <a:extLst>
                <a:ext uri="{FF2B5EF4-FFF2-40B4-BE49-F238E27FC236}">
                  <a16:creationId xmlns:a16="http://schemas.microsoft.com/office/drawing/2014/main" id="{08D76FCC-B8D9-6C49-BBB3-190B28A564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47" t="39425" r="20853" b="38748"/>
            <a:stretch/>
          </p:blipFill>
          <p:spPr bwMode="auto">
            <a:xfrm>
              <a:off x="6341787" y="3184278"/>
              <a:ext cx="1024590" cy="216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B23121C-0177-7A43-93DF-CD7D94E9BCF7}"/>
                </a:ext>
              </a:extLst>
            </p:cNvPr>
            <p:cNvSpPr txBox="1"/>
            <p:nvPr/>
          </p:nvSpPr>
          <p:spPr>
            <a:xfrm>
              <a:off x="7097365" y="335437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🚀</a:t>
              </a:r>
            </a:p>
          </p:txBody>
        </p:sp>
      </p:grp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E81EB62-F5FD-EF43-92C4-89C6B9993C60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7366377" y="3292317"/>
            <a:ext cx="1351441" cy="218844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E3742C0-84D7-F844-B246-3B1F23DB9BA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977544" y="3709123"/>
            <a:ext cx="776954" cy="516179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ela 22">
                <a:extLst>
                  <a:ext uri="{FF2B5EF4-FFF2-40B4-BE49-F238E27FC236}">
                    <a16:creationId xmlns:a16="http://schemas.microsoft.com/office/drawing/2014/main" id="{9A30B94E-229A-8145-89BD-6210AFDDEB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515635"/>
                  </p:ext>
                </p:extLst>
              </p:nvPr>
            </p:nvGraphicFramePr>
            <p:xfrm>
              <a:off x="11376481" y="2677673"/>
              <a:ext cx="568113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2794190228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89122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87489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414619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222616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3509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ela 22">
                <a:extLst>
                  <a:ext uri="{FF2B5EF4-FFF2-40B4-BE49-F238E27FC236}">
                    <a16:creationId xmlns:a16="http://schemas.microsoft.com/office/drawing/2014/main" id="{9A30B94E-229A-8145-89BD-6210AFDDEB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515635"/>
                  </p:ext>
                </p:extLst>
              </p:nvPr>
            </p:nvGraphicFramePr>
            <p:xfrm>
              <a:off x="11376481" y="2677673"/>
              <a:ext cx="568113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2794190228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7"/>
                          <a:stretch>
                            <a:fillRect r="-4348" b="-3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89122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87489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414619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222616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35097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9F0B5CA1-0AE4-DD40-B7AB-412FA43FB129}"/>
              </a:ext>
            </a:extLst>
          </p:cNvPr>
          <p:cNvCxnSpPr>
            <a:cxnSpLocks/>
          </p:cNvCxnSpPr>
          <p:nvPr/>
        </p:nvCxnSpPr>
        <p:spPr>
          <a:xfrm>
            <a:off x="10454421" y="3640294"/>
            <a:ext cx="766094" cy="8997"/>
          </a:xfrm>
          <a:prstGeom prst="straightConnector1">
            <a:avLst/>
          </a:prstGeom>
          <a:ln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App Voting Icon Images, Stock Photos &amp;amp; Vectors | Shutterstock">
            <a:extLst>
              <a:ext uri="{FF2B5EF4-FFF2-40B4-BE49-F238E27FC236}">
                <a16:creationId xmlns:a16="http://schemas.microsoft.com/office/drawing/2014/main" id="{22A1DC97-DB9A-A94F-80BB-60318FBC2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5" t="7130" r="13760" b="16028"/>
          <a:stretch/>
        </p:blipFill>
        <p:spPr bwMode="auto">
          <a:xfrm>
            <a:off x="10676465" y="2948365"/>
            <a:ext cx="525843" cy="62688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E704C269-99CC-AF4F-BF60-0E44975A9CE5}"/>
              </a:ext>
            </a:extLst>
          </p:cNvPr>
          <p:cNvGrpSpPr/>
          <p:nvPr/>
        </p:nvGrpSpPr>
        <p:grpSpPr>
          <a:xfrm>
            <a:off x="7540550" y="2869471"/>
            <a:ext cx="1248466" cy="400110"/>
            <a:chOff x="7527187" y="2632115"/>
            <a:chExt cx="1673325" cy="568391"/>
          </a:xfrm>
        </p:grpSpPr>
        <p:pic>
          <p:nvPicPr>
            <p:cNvPr id="19" name="Picture 4" descr="shap.multioutput_decision_plot — SHAP latest documentation">
              <a:extLst>
                <a:ext uri="{FF2B5EF4-FFF2-40B4-BE49-F238E27FC236}">
                  <a16:creationId xmlns:a16="http://schemas.microsoft.com/office/drawing/2014/main" id="{6C8B012F-E57C-3344-BACC-74F70FE00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7749" y="2632115"/>
              <a:ext cx="562763" cy="568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ruz 20">
              <a:extLst>
                <a:ext uri="{FF2B5EF4-FFF2-40B4-BE49-F238E27FC236}">
                  <a16:creationId xmlns:a16="http://schemas.microsoft.com/office/drawing/2014/main" id="{02AF0DF4-5E53-D540-B6C4-D5DE0CDDA8A3}"/>
                </a:ext>
              </a:extLst>
            </p:cNvPr>
            <p:cNvSpPr/>
            <p:nvPr/>
          </p:nvSpPr>
          <p:spPr>
            <a:xfrm>
              <a:off x="8440775" y="2743476"/>
              <a:ext cx="236084" cy="236206"/>
            </a:xfrm>
            <a:prstGeom prst="plus">
              <a:avLst>
                <a:gd name="adj" fmla="val 45303"/>
              </a:avLst>
            </a:prstGeom>
            <a:solidFill>
              <a:srgbClr val="2238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5E5D083-82C8-D645-A5AC-9971D3204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27187" y="2640978"/>
              <a:ext cx="876300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630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02C0A-0F42-2E46-989C-4C796131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611153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Bio</a:t>
            </a:r>
          </a:p>
        </p:txBody>
      </p:sp>
      <p:pic>
        <p:nvPicPr>
          <p:cNvPr id="5" name="Espaço Reservado para Conteúdo 4" descr="Código QR&#10;&#10;Descrição gerada automaticamente">
            <a:extLst>
              <a:ext uri="{FF2B5EF4-FFF2-40B4-BE49-F238E27FC236}">
                <a16:creationId xmlns:a16="http://schemas.microsoft.com/office/drawing/2014/main" id="{C363351D-BEB0-0440-89A2-25E12AE8A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9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201C63C1-A2A4-F741-9A2B-D51E09FAA80D}"/>
              </a:ext>
            </a:extLst>
          </p:cNvPr>
          <p:cNvSpPr txBox="1">
            <a:spLocks/>
          </p:cNvSpPr>
          <p:nvPr/>
        </p:nvSpPr>
        <p:spPr>
          <a:xfrm>
            <a:off x="5080216" y="2605035"/>
            <a:ext cx="6272784" cy="1376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200" dirty="0" err="1"/>
              <a:t>Estatístico</a:t>
            </a:r>
            <a:r>
              <a:rPr lang="en-US" sz="2200" dirty="0"/>
              <a:t> - UFF</a:t>
            </a:r>
          </a:p>
          <a:p>
            <a:pPr marL="0"/>
            <a:r>
              <a:rPr lang="en-US" sz="2200" i="1" dirty="0"/>
              <a:t>MBA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i="1" dirty="0"/>
              <a:t>Big Data</a:t>
            </a:r>
            <a:r>
              <a:rPr lang="en-US" sz="2200" dirty="0"/>
              <a:t> e </a:t>
            </a:r>
            <a:r>
              <a:rPr lang="en-US" sz="2200" i="1" dirty="0"/>
              <a:t>Business Analytics</a:t>
            </a:r>
            <a:r>
              <a:rPr lang="en-US" sz="2200" dirty="0"/>
              <a:t> - FGV</a:t>
            </a:r>
          </a:p>
          <a:p>
            <a:pPr marL="0"/>
            <a:r>
              <a:rPr lang="en-US" sz="2200" i="1" dirty="0"/>
              <a:t>Data Science Analyst </a:t>
            </a:r>
            <a:r>
              <a:rPr lang="en-US" sz="2200" dirty="0"/>
              <a:t>– Accenture</a:t>
            </a:r>
          </a:p>
          <a:p>
            <a:pPr marL="0"/>
            <a:endParaRPr lang="en-US" sz="2200" dirty="0"/>
          </a:p>
          <a:p>
            <a:pPr marL="0"/>
            <a:endParaRPr lang="en-US" sz="2200" dirty="0"/>
          </a:p>
          <a:p>
            <a:pPr marL="0"/>
            <a:endParaRPr lang="en-US" sz="2200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BE538DF-AC34-104C-A911-CD42D35FBFA2}"/>
              </a:ext>
            </a:extLst>
          </p:cNvPr>
          <p:cNvGrpSpPr/>
          <p:nvPr/>
        </p:nvGrpSpPr>
        <p:grpSpPr>
          <a:xfrm>
            <a:off x="5113262" y="6283521"/>
            <a:ext cx="6239738" cy="372931"/>
            <a:chOff x="5113262" y="6283521"/>
            <a:chExt cx="6239738" cy="372931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DDC189-24B9-214F-ACA6-B6B2F5ACB6D6}"/>
                </a:ext>
              </a:extLst>
            </p:cNvPr>
            <p:cNvGrpSpPr/>
            <p:nvPr/>
          </p:nvGrpSpPr>
          <p:grpSpPr>
            <a:xfrm>
              <a:off x="5113262" y="6355550"/>
              <a:ext cx="2033586" cy="262438"/>
              <a:chOff x="5503865" y="6455861"/>
              <a:chExt cx="2033586" cy="262438"/>
            </a:xfrm>
          </p:grpSpPr>
          <p:pic>
            <p:nvPicPr>
              <p:cNvPr id="4098" name="Picture 2" descr="Logotipo do github - ícones de mídia social grátis">
                <a:extLst>
                  <a:ext uri="{FF2B5EF4-FFF2-40B4-BE49-F238E27FC236}">
                    <a16:creationId xmlns:a16="http://schemas.microsoft.com/office/drawing/2014/main" id="{DBA9703E-781E-B747-AC9F-2D04A8BBFF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3865" y="6456688"/>
                <a:ext cx="261611" cy="261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83BF7A38-5F1A-D34A-906E-88CA8220E13B}"/>
                  </a:ext>
                </a:extLst>
              </p:cNvPr>
              <p:cNvSpPr txBox="1"/>
              <p:nvPr/>
            </p:nvSpPr>
            <p:spPr>
              <a:xfrm>
                <a:off x="5835651" y="6455861"/>
                <a:ext cx="17018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dirty="0">
                    <a:hlinkClick r:id="rId4"/>
                  </a:rPr>
                  <a:t>github.com/gomesfellipe</a:t>
                </a:r>
                <a:endParaRPr lang="pt-BR" sz="1100" dirty="0"/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49096986-A2CA-0045-A35E-2CBCDFF37FDB}"/>
                </a:ext>
              </a:extLst>
            </p:cNvPr>
            <p:cNvGrpSpPr/>
            <p:nvPr/>
          </p:nvGrpSpPr>
          <p:grpSpPr>
            <a:xfrm>
              <a:off x="7470845" y="6316257"/>
              <a:ext cx="1771975" cy="340195"/>
              <a:chOff x="7642434" y="6447891"/>
              <a:chExt cx="1771975" cy="340195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38B7322C-CD7E-634C-8A9A-4CA352FCF5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7642434" y="6447891"/>
                <a:ext cx="299653" cy="3401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BB5E821-2010-D64B-89E3-AC5456E5F00B}"/>
                  </a:ext>
                </a:extLst>
              </p:cNvPr>
              <p:cNvSpPr txBox="1"/>
              <p:nvPr/>
            </p:nvSpPr>
            <p:spPr>
              <a:xfrm>
                <a:off x="7931150" y="6461879"/>
                <a:ext cx="14832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dirty="0">
                    <a:hlinkClick r:id="rId6"/>
                  </a:rPr>
                  <a:t>gomesfellipe.github.io</a:t>
                </a:r>
                <a:endParaRPr lang="pt-BR" sz="1100" dirty="0"/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7D4A410C-C1FD-8B42-A2CB-E6D2820B40E1}"/>
                </a:ext>
              </a:extLst>
            </p:cNvPr>
            <p:cNvGrpSpPr/>
            <p:nvPr/>
          </p:nvGrpSpPr>
          <p:grpSpPr>
            <a:xfrm>
              <a:off x="9566817" y="6283521"/>
              <a:ext cx="1786183" cy="355058"/>
              <a:chOff x="9566817" y="6409137"/>
              <a:chExt cx="1786183" cy="355058"/>
            </a:xfrm>
          </p:grpSpPr>
          <p:pic>
            <p:nvPicPr>
              <p:cNvPr id="4106" name="Picture 10" descr="Kaggle icon - Free download on Iconfinder">
                <a:extLst>
                  <a:ext uri="{FF2B5EF4-FFF2-40B4-BE49-F238E27FC236}">
                    <a16:creationId xmlns:a16="http://schemas.microsoft.com/office/drawing/2014/main" id="{A8D96933-8B99-E744-8062-49D11A2D0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6817" y="6409137"/>
                <a:ext cx="355058" cy="355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FA988BA9-87CB-7148-93CA-F2CF3308FAA8}"/>
                  </a:ext>
                </a:extLst>
              </p:cNvPr>
              <p:cNvSpPr txBox="1"/>
              <p:nvPr/>
            </p:nvSpPr>
            <p:spPr>
              <a:xfrm>
                <a:off x="9869741" y="6455861"/>
                <a:ext cx="14832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dirty="0">
                    <a:hlinkClick r:id="rId8"/>
                  </a:rPr>
                  <a:t>kaggle.com/gomes555</a:t>
                </a:r>
                <a:endParaRPr lang="pt-BR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9462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05A4DD9-D8CF-E541-AB68-609CCDA0209C}"/>
              </a:ext>
            </a:extLst>
          </p:cNvPr>
          <p:cNvSpPr/>
          <p:nvPr/>
        </p:nvSpPr>
        <p:spPr>
          <a:xfrm>
            <a:off x="7895757" y="5176218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0.68461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0.69908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</a:t>
            </a:r>
            <a:r>
              <a:rPr lang="pt-BR" dirty="0">
                <a:solidFill>
                  <a:srgbClr val="B6C649"/>
                </a:solidFill>
              </a:rPr>
              <a:t>0.69678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Stage</a:t>
            </a:r>
            <a:r>
              <a:rPr lang="pt-BR" dirty="0"/>
              <a:t> 2.4: </a:t>
            </a:r>
            <a:r>
              <a:rPr lang="pt-BR" dirty="0" err="1"/>
              <a:t>AutoGluon</a:t>
            </a:r>
            <a:r>
              <a:rPr lang="pt-BR" dirty="0"/>
              <a:t> SHAP + KNN</a:t>
            </a:r>
            <a:endParaRPr lang="pt-BR" b="1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6780"/>
            <a:ext cx="5257800" cy="4860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 :</a:t>
            </a:r>
            <a:endParaRPr lang="pt-BR" sz="2000" dirty="0"/>
          </a:p>
          <a:p>
            <a:r>
              <a:rPr lang="pt-BR" sz="2000" i="1" dirty="0"/>
              <a:t>Inputs</a:t>
            </a:r>
            <a:r>
              <a:rPr lang="pt-BR" sz="2000" dirty="0"/>
              <a:t>: </a:t>
            </a:r>
            <a:r>
              <a:rPr lang="pt-BR" sz="2000" dirty="0" err="1"/>
              <a:t>hiperparâmetros</a:t>
            </a:r>
            <a:r>
              <a:rPr lang="pt-BR" sz="2000" dirty="0"/>
              <a:t> do </a:t>
            </a:r>
            <a:r>
              <a:rPr lang="pt-BR" sz="2000" i="1" dirty="0" err="1"/>
              <a:t>XGBoost</a:t>
            </a:r>
            <a:r>
              <a:rPr lang="pt-BR" sz="2000" dirty="0"/>
              <a:t> obtidos no </a:t>
            </a:r>
            <a:r>
              <a:rPr lang="pt-BR" sz="2000" dirty="0" err="1"/>
              <a:t>stage</a:t>
            </a:r>
            <a:r>
              <a:rPr lang="pt-BR" sz="2000" dirty="0"/>
              <a:t> 1.2;</a:t>
            </a:r>
          </a:p>
          <a:p>
            <a:r>
              <a:rPr lang="pt-BR" sz="2000" dirty="0"/>
              <a:t>Pré-processamento: Concatenar </a:t>
            </a:r>
            <a:r>
              <a:rPr lang="pt-BR" sz="2000" b="1" i="1" dirty="0" err="1"/>
              <a:t>shap</a:t>
            </a:r>
            <a:r>
              <a:rPr lang="pt-BR" sz="2000" b="1" i="1" dirty="0"/>
              <a:t> </a:t>
            </a:r>
            <a:r>
              <a:rPr lang="pt-BR" sz="2000" b="1" i="1" dirty="0" err="1"/>
              <a:t>values</a:t>
            </a:r>
            <a:r>
              <a:rPr lang="pt-BR" sz="2000" b="1" i="1" dirty="0"/>
              <a:t> </a:t>
            </a:r>
            <a:r>
              <a:rPr lang="pt-BR" sz="2000" i="1" dirty="0"/>
              <a:t>(</a:t>
            </a:r>
            <a:r>
              <a:rPr lang="pt-BR" sz="2000" i="1" dirty="0" err="1"/>
              <a:t>oof</a:t>
            </a:r>
            <a:r>
              <a:rPr lang="pt-BR" sz="2000" i="1" dirty="0"/>
              <a:t>)</a:t>
            </a:r>
            <a:r>
              <a:rPr lang="pt-BR" sz="2000" dirty="0"/>
              <a:t> do </a:t>
            </a:r>
            <a:r>
              <a:rPr lang="pt-BR" sz="2000" i="1" dirty="0" err="1"/>
              <a:t>XGBoost</a:t>
            </a:r>
            <a:r>
              <a:rPr lang="pt-BR" sz="2000" dirty="0"/>
              <a:t> tunado e do </a:t>
            </a:r>
            <a:r>
              <a:rPr lang="pt-BR" sz="2000" i="1" dirty="0" err="1"/>
              <a:t>CatBoost</a:t>
            </a:r>
            <a:r>
              <a:rPr lang="pt-BR" sz="2000" dirty="0"/>
              <a:t> aos dados de treino e teste;</a:t>
            </a:r>
          </a:p>
          <a:p>
            <a:r>
              <a:rPr lang="pt-BR" sz="2000" dirty="0"/>
              <a:t>15 </a:t>
            </a:r>
            <a:r>
              <a:rPr lang="pt-BR" sz="2000" i="1" dirty="0" err="1"/>
              <a:t>StratifiedKFold</a:t>
            </a:r>
            <a:r>
              <a:rPr lang="pt-BR" sz="2000" dirty="0"/>
              <a:t> </a:t>
            </a:r>
            <a:r>
              <a:rPr lang="pt-BR" sz="2000" i="1" dirty="0" err="1"/>
              <a:t>K</a:t>
            </a:r>
            <a:r>
              <a:rPr lang="pt-BR" sz="2000" i="1" dirty="0"/>
              <a:t> </a:t>
            </a:r>
            <a:r>
              <a:rPr lang="pt-BR" sz="2000" i="1" dirty="0" err="1"/>
              <a:t>Fold</a:t>
            </a:r>
            <a:r>
              <a:rPr lang="pt-BR" sz="2000" i="1" dirty="0"/>
              <a:t> </a:t>
            </a:r>
            <a:r>
              <a:rPr lang="pt-BR" sz="2000" i="1" dirty="0" err="1"/>
              <a:t>Prediction</a:t>
            </a:r>
            <a:r>
              <a:rPr lang="pt-BR" sz="2000" i="1" dirty="0"/>
              <a:t>;</a:t>
            </a:r>
            <a:endParaRPr lang="pt-BR" sz="2000" dirty="0"/>
          </a:p>
          <a:p>
            <a:r>
              <a:rPr lang="pt-BR" sz="2000" dirty="0"/>
              <a:t>Incluir </a:t>
            </a:r>
            <a:r>
              <a:rPr lang="pt-BR" sz="2000" i="1" dirty="0"/>
              <a:t>KNN</a:t>
            </a:r>
            <a:r>
              <a:rPr lang="pt-BR" sz="2000" dirty="0"/>
              <a:t> </a:t>
            </a:r>
            <a:r>
              <a:rPr lang="pt-BR" sz="2000" i="1" dirty="0" err="1"/>
              <a:t>Features</a:t>
            </a:r>
            <a:r>
              <a:rPr lang="pt-BR" sz="2000" dirty="0"/>
              <a:t> com </a:t>
            </a:r>
            <a:r>
              <a:rPr lang="pt-BR" sz="2000" b="1" dirty="0" err="1"/>
              <a:t>K</a:t>
            </a:r>
            <a:r>
              <a:rPr lang="pt-BR" sz="2000" b="1" dirty="0"/>
              <a:t>=1;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 </a:t>
            </a:r>
            <a:r>
              <a:rPr lang="pt-BR" sz="2000" dirty="0" err="1"/>
              <a:t>XGBoost</a:t>
            </a:r>
            <a:r>
              <a:rPr lang="pt-BR" sz="2000" dirty="0"/>
              <a:t>: </a:t>
            </a:r>
            <a:r>
              <a:rPr lang="pt-BR" sz="2000" b="1" dirty="0"/>
              <a:t>Log </a:t>
            </a:r>
            <a:r>
              <a:rPr lang="pt-BR" sz="2000" b="1" dirty="0" err="1"/>
              <a:t>Loss</a:t>
            </a:r>
            <a:r>
              <a:rPr lang="pt-BR" sz="2000" dirty="0"/>
              <a:t>;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 </a:t>
            </a:r>
            <a:r>
              <a:rPr lang="pt-BR" sz="2000" dirty="0" err="1"/>
              <a:t>CatBoost</a:t>
            </a:r>
            <a:r>
              <a:rPr lang="pt-BR" sz="2000" dirty="0"/>
              <a:t>: </a:t>
            </a:r>
            <a:r>
              <a:rPr lang="pt-BR" sz="2000" b="1" dirty="0"/>
              <a:t>AUC</a:t>
            </a:r>
            <a:r>
              <a:rPr lang="pt-BR" sz="2000" dirty="0"/>
              <a:t>;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 </a:t>
            </a:r>
            <a:r>
              <a:rPr lang="pt-BR" sz="2000" i="1" dirty="0" err="1"/>
              <a:t>AutoGluon</a:t>
            </a:r>
            <a:r>
              <a:rPr lang="pt-BR" sz="2000" i="1" dirty="0"/>
              <a:t>: </a:t>
            </a:r>
            <a:r>
              <a:rPr lang="pt-BR" sz="2000" b="1" dirty="0"/>
              <a:t>Log </a:t>
            </a:r>
            <a:r>
              <a:rPr lang="pt-BR" sz="2000" b="1" dirty="0" err="1"/>
              <a:t>Loss</a:t>
            </a:r>
            <a:r>
              <a:rPr lang="pt-BR" sz="2000" b="1" dirty="0"/>
              <a:t>;</a:t>
            </a:r>
          </a:p>
          <a:p>
            <a:r>
              <a:rPr lang="pt-BR" sz="2000" dirty="0"/>
              <a:t>Tempo de processamento: 7h30m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0FAC9C-9469-214F-A29B-868F85C93B6F}"/>
              </a:ext>
            </a:extLst>
          </p:cNvPr>
          <p:cNvSpPr txBox="1"/>
          <p:nvPr/>
        </p:nvSpPr>
        <p:spPr>
          <a:xfrm>
            <a:off x="7024046" y="1961807"/>
            <a:ext cx="4303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Ilustração do esquema do modelo final:</a:t>
            </a:r>
            <a:endParaRPr lang="pt-BR" sz="2000" i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14A1ED-5CBB-2C4E-8906-CE1073CD7E90}"/>
              </a:ext>
            </a:extLst>
          </p:cNvPr>
          <p:cNvSpPr txBox="1"/>
          <p:nvPr/>
        </p:nvSpPr>
        <p:spPr>
          <a:xfrm>
            <a:off x="7048187" y="4776108"/>
            <a:ext cx="92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Scores: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5A5B8C-DF09-3244-8CD0-97944D71CC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8" name="Picture 4" descr="shap.multioutput_decision_plot — SHAP latest documentation">
            <a:extLst>
              <a:ext uri="{FF2B5EF4-FFF2-40B4-BE49-F238E27FC236}">
                <a16:creationId xmlns:a16="http://schemas.microsoft.com/office/drawing/2014/main" id="{5DE9F9D9-9ECB-CF4E-9F7C-7E8E9CA07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258" y="2816694"/>
            <a:ext cx="436480" cy="4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andex — Company blog — Introducing Yandex CatBoost, a state-of-the-art  open-source gradient boosting library">
            <a:extLst>
              <a:ext uri="{FF2B5EF4-FFF2-40B4-BE49-F238E27FC236}">
                <a16:creationId xmlns:a16="http://schemas.microsoft.com/office/drawing/2014/main" id="{BAC9C13D-C17C-CD43-AF8C-4FA353463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7" t="20405" r="14730" b="22173"/>
          <a:stretch/>
        </p:blipFill>
        <p:spPr bwMode="auto">
          <a:xfrm>
            <a:off x="8969751" y="2678525"/>
            <a:ext cx="911197" cy="29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BC17E3C-4B89-DE41-B61A-94DE92EA8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492" y="3001019"/>
            <a:ext cx="599344" cy="512032"/>
          </a:xfrm>
          <a:prstGeom prst="rect">
            <a:avLst/>
          </a:prstGeom>
        </p:spPr>
      </p:pic>
      <p:pic>
        <p:nvPicPr>
          <p:cNvPr id="1030" name="Picture 6" descr="Understanding XGBoost &amp;amp; it&amp;#39;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08D76FCC-B8D9-6C49-BBB3-190B28A56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7" t="39425" r="20853" b="38748"/>
          <a:stretch/>
        </p:blipFill>
        <p:spPr bwMode="auto">
          <a:xfrm>
            <a:off x="7852155" y="2725890"/>
            <a:ext cx="815078" cy="17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itHub - awslabs/autogluon: AutoGluon: AutoML for Text, Image, and Tabular  Data">
            <a:extLst>
              <a:ext uri="{FF2B5EF4-FFF2-40B4-BE49-F238E27FC236}">
                <a16:creationId xmlns:a16="http://schemas.microsoft.com/office/drawing/2014/main" id="{F6BB8E39-0B63-3749-AE7E-722BD827D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453" y="4143035"/>
            <a:ext cx="1656684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shap.multioutput_decision_plot — SHAP latest documentation">
            <a:extLst>
              <a:ext uri="{FF2B5EF4-FFF2-40B4-BE49-F238E27FC236}">
                <a16:creationId xmlns:a16="http://schemas.microsoft.com/office/drawing/2014/main" id="{69269CB1-7593-BD45-92C7-33BF3500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663" y="3447780"/>
            <a:ext cx="415499" cy="41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shap.multioutput_decision_plot — SHAP latest documentation">
            <a:extLst>
              <a:ext uri="{FF2B5EF4-FFF2-40B4-BE49-F238E27FC236}">
                <a16:creationId xmlns:a16="http://schemas.microsoft.com/office/drawing/2014/main" id="{A700A171-A3CB-1E48-ADB0-B81A3010D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679" y="3090464"/>
            <a:ext cx="419877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hap.multioutput_decision_plot — SHAP latest documentation">
            <a:extLst>
              <a:ext uri="{FF2B5EF4-FFF2-40B4-BE49-F238E27FC236}">
                <a16:creationId xmlns:a16="http://schemas.microsoft.com/office/drawing/2014/main" id="{699FCD21-1EF2-8140-91D4-F5539337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066" y="3090464"/>
            <a:ext cx="419877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ruz 28">
            <a:extLst>
              <a:ext uri="{FF2B5EF4-FFF2-40B4-BE49-F238E27FC236}">
                <a16:creationId xmlns:a16="http://schemas.microsoft.com/office/drawing/2014/main" id="{C051E759-4930-8445-BDC3-E72DBF42CBD8}"/>
              </a:ext>
            </a:extLst>
          </p:cNvPr>
          <p:cNvSpPr/>
          <p:nvPr/>
        </p:nvSpPr>
        <p:spPr>
          <a:xfrm>
            <a:off x="8818724" y="3141944"/>
            <a:ext cx="176142" cy="166274"/>
          </a:xfrm>
          <a:prstGeom prst="plus">
            <a:avLst>
              <a:gd name="adj" fmla="val 45303"/>
            </a:avLst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3710F9D7-019C-C148-AE8F-A535458BEC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380" y="3077235"/>
            <a:ext cx="653806" cy="357599"/>
          </a:xfrm>
          <a:prstGeom prst="rect">
            <a:avLst/>
          </a:prstGeom>
        </p:spPr>
      </p:pic>
      <p:sp>
        <p:nvSpPr>
          <p:cNvPr id="31" name="Cruz 30">
            <a:extLst>
              <a:ext uri="{FF2B5EF4-FFF2-40B4-BE49-F238E27FC236}">
                <a16:creationId xmlns:a16="http://schemas.microsoft.com/office/drawing/2014/main" id="{7DD4891D-E539-0D48-BCD2-B311F7680E85}"/>
              </a:ext>
            </a:extLst>
          </p:cNvPr>
          <p:cNvSpPr/>
          <p:nvPr/>
        </p:nvSpPr>
        <p:spPr>
          <a:xfrm>
            <a:off x="7662409" y="3153614"/>
            <a:ext cx="176142" cy="166274"/>
          </a:xfrm>
          <a:prstGeom prst="plus">
            <a:avLst>
              <a:gd name="adj" fmla="val 45303"/>
            </a:avLst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8B8211A-F43C-EE49-ADA6-520B3E5A26EF}"/>
              </a:ext>
            </a:extLst>
          </p:cNvPr>
          <p:cNvSpPr txBox="1"/>
          <p:nvPr/>
        </p:nvSpPr>
        <p:spPr>
          <a:xfrm>
            <a:off x="8455381" y="2771557"/>
            <a:ext cx="17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🚀</a:t>
            </a:r>
          </a:p>
        </p:txBody>
      </p:sp>
      <p:sp>
        <p:nvSpPr>
          <p:cNvPr id="33" name="Cruz 32">
            <a:extLst>
              <a:ext uri="{FF2B5EF4-FFF2-40B4-BE49-F238E27FC236}">
                <a16:creationId xmlns:a16="http://schemas.microsoft.com/office/drawing/2014/main" id="{9720DD87-B67E-6A47-8439-FB38465AE9B1}"/>
              </a:ext>
            </a:extLst>
          </p:cNvPr>
          <p:cNvSpPr/>
          <p:nvPr/>
        </p:nvSpPr>
        <p:spPr>
          <a:xfrm>
            <a:off x="9821791" y="3158270"/>
            <a:ext cx="176142" cy="166274"/>
          </a:xfrm>
          <a:prstGeom prst="plus">
            <a:avLst>
              <a:gd name="adj" fmla="val 45303"/>
            </a:avLst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 para a Direita 34">
            <a:extLst>
              <a:ext uri="{FF2B5EF4-FFF2-40B4-BE49-F238E27FC236}">
                <a16:creationId xmlns:a16="http://schemas.microsoft.com/office/drawing/2014/main" id="{9B8AF7BC-1068-9246-B639-3CEB4143D454}"/>
              </a:ext>
            </a:extLst>
          </p:cNvPr>
          <p:cNvSpPr/>
          <p:nvPr/>
        </p:nvSpPr>
        <p:spPr>
          <a:xfrm rot="5400000">
            <a:off x="8781065" y="3677594"/>
            <a:ext cx="251460" cy="331598"/>
          </a:xfrm>
          <a:prstGeom prst="rightArrow">
            <a:avLst/>
          </a:prstGeom>
          <a:solidFill>
            <a:srgbClr val="2238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199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áfico 64">
            <a:extLst>
              <a:ext uri="{FF2B5EF4-FFF2-40B4-BE49-F238E27FC236}">
                <a16:creationId xmlns:a16="http://schemas.microsoft.com/office/drawing/2014/main" id="{7AC2FCB6-8CEB-5D48-8762-F7CB2633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5894"/>
            <a:ext cx="12207377" cy="686665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BCFCC7AC-AAD9-804C-8D10-31C06B6330C3}"/>
              </a:ext>
            </a:extLst>
          </p:cNvPr>
          <p:cNvSpPr/>
          <p:nvPr/>
        </p:nvSpPr>
        <p:spPr>
          <a:xfrm>
            <a:off x="3584257" y="3360557"/>
            <a:ext cx="405288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6D0BF5-B953-FA45-BC3F-4B70C3F0F6DF}"/>
              </a:ext>
            </a:extLst>
          </p:cNvPr>
          <p:cNvSpPr/>
          <p:nvPr/>
        </p:nvSpPr>
        <p:spPr>
          <a:xfrm>
            <a:off x="7752398" y="3360556"/>
            <a:ext cx="407431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" name="Retângulo com Único Canto Aparado 4">
            <a:extLst>
              <a:ext uri="{FF2B5EF4-FFF2-40B4-BE49-F238E27FC236}">
                <a16:creationId xmlns:a16="http://schemas.microsoft.com/office/drawing/2014/main" id="{CCEF48B7-DC96-E641-9C4F-4AB8A9E0AB27}"/>
              </a:ext>
            </a:extLst>
          </p:cNvPr>
          <p:cNvSpPr/>
          <p:nvPr/>
        </p:nvSpPr>
        <p:spPr>
          <a:xfrm>
            <a:off x="4717415" y="5795010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KNN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0.68559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0.70495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0.69423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7" name="Retângulo com Único Canto Aparado 6">
            <a:extLst>
              <a:ext uri="{FF2B5EF4-FFF2-40B4-BE49-F238E27FC236}">
                <a16:creationId xmlns:a16="http://schemas.microsoft.com/office/drawing/2014/main" id="{090BB4E1-CB3C-9048-B06F-6AFFE6CA2052}"/>
              </a:ext>
            </a:extLst>
          </p:cNvPr>
          <p:cNvSpPr/>
          <p:nvPr/>
        </p:nvSpPr>
        <p:spPr>
          <a:xfrm>
            <a:off x="4717415" y="4907280"/>
            <a:ext cx="1771650" cy="76962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Blending</a:t>
            </a:r>
            <a:endParaRPr lang="pt-BR" sz="1000" b="1" dirty="0">
              <a:solidFill>
                <a:schemeClr val="tx1"/>
              </a:solidFill>
            </a:endParaRPr>
          </a:p>
          <a:p>
            <a:pPr algn="r"/>
            <a:endParaRPr lang="pt-BR" sz="1000" dirty="0">
              <a:solidFill>
                <a:schemeClr val="tx1"/>
              </a:solidFill>
            </a:endParaRP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0.70371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0.69425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16" name="Retângulo com Único Canto Aparado 15">
            <a:extLst>
              <a:ext uri="{FF2B5EF4-FFF2-40B4-BE49-F238E27FC236}">
                <a16:creationId xmlns:a16="http://schemas.microsoft.com/office/drawing/2014/main" id="{E0E07F04-CA3F-0441-AE6A-D7EE200B715D}"/>
              </a:ext>
            </a:extLst>
          </p:cNvPr>
          <p:cNvSpPr/>
          <p:nvPr/>
        </p:nvSpPr>
        <p:spPr>
          <a:xfrm>
            <a:off x="5758815" y="3515100"/>
            <a:ext cx="1771650" cy="971550"/>
          </a:xfrm>
          <a:prstGeom prst="snip1Rect">
            <a:avLst/>
          </a:prstGeom>
          <a:solidFill>
            <a:srgbClr val="223840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100" b="1" dirty="0" err="1">
                <a:solidFill>
                  <a:schemeClr val="bg1"/>
                </a:solidFill>
              </a:rPr>
              <a:t>AutoGluon</a:t>
            </a:r>
            <a:r>
              <a:rPr lang="pt-BR" sz="1100" b="1" dirty="0">
                <a:solidFill>
                  <a:schemeClr val="bg1"/>
                </a:solidFill>
              </a:rPr>
              <a:t> + </a:t>
            </a:r>
            <a:r>
              <a:rPr lang="pt-BR" sz="1100" b="1" dirty="0" err="1">
                <a:solidFill>
                  <a:schemeClr val="bg1"/>
                </a:solidFill>
              </a:rPr>
              <a:t>PseudoLabel</a:t>
            </a:r>
            <a:r>
              <a:rPr lang="pt-BR" sz="1100" b="1" dirty="0">
                <a:solidFill>
                  <a:schemeClr val="bg1"/>
                </a:solidFill>
              </a:rPr>
              <a:t> </a:t>
            </a:r>
          </a:p>
          <a:p>
            <a:r>
              <a:rPr lang="pt-BR" sz="1100" b="1" dirty="0">
                <a:solidFill>
                  <a:schemeClr val="bg1"/>
                </a:solidFill>
              </a:rPr>
              <a:t>+ KNN </a:t>
            </a:r>
            <a:r>
              <a:rPr lang="pt-BR" sz="1100" b="1" dirty="0" err="1">
                <a:solidFill>
                  <a:schemeClr val="bg1"/>
                </a:solidFill>
              </a:rPr>
              <a:t>Features</a:t>
            </a:r>
            <a:endParaRPr lang="pt-BR" sz="1100" b="1" dirty="0">
              <a:solidFill>
                <a:schemeClr val="bg1"/>
              </a:solidFill>
            </a:endParaRPr>
          </a:p>
          <a:p>
            <a:pPr algn="r"/>
            <a:r>
              <a:rPr lang="pt-BR" sz="1050" dirty="0">
                <a:solidFill>
                  <a:schemeClr val="bg1"/>
                </a:solidFill>
              </a:rPr>
              <a:t>CV: 0.69043</a:t>
            </a:r>
          </a:p>
          <a:p>
            <a:pPr algn="r"/>
            <a:r>
              <a:rPr lang="pt-BR" sz="1050" dirty="0" err="1">
                <a:solidFill>
                  <a:schemeClr val="bg1"/>
                </a:solidFill>
              </a:rPr>
              <a:t>Public</a:t>
            </a:r>
            <a:r>
              <a:rPr lang="pt-BR" sz="1050" dirty="0">
                <a:solidFill>
                  <a:schemeClr val="bg1"/>
                </a:solidFill>
              </a:rPr>
              <a:t>: 0.70019</a:t>
            </a:r>
          </a:p>
          <a:p>
            <a:pPr algn="r"/>
            <a:r>
              <a:rPr lang="pt-BR" sz="1050" dirty="0">
                <a:solidFill>
                  <a:schemeClr val="bg1"/>
                </a:solidFill>
              </a:rPr>
              <a:t>Private: 0.69411</a:t>
            </a:r>
          </a:p>
        </p:txBody>
      </p:sp>
      <p:sp>
        <p:nvSpPr>
          <p:cNvPr id="19" name="Retângulo com Único Canto Aparado 18">
            <a:extLst>
              <a:ext uri="{FF2B5EF4-FFF2-40B4-BE49-F238E27FC236}">
                <a16:creationId xmlns:a16="http://schemas.microsoft.com/office/drawing/2014/main" id="{A3418C72-AE09-F340-B895-26E62235CDC8}"/>
              </a:ext>
            </a:extLst>
          </p:cNvPr>
          <p:cNvSpPr/>
          <p:nvPr/>
        </p:nvSpPr>
        <p:spPr>
          <a:xfrm>
            <a:off x="3686175" y="3515100"/>
            <a:ext cx="1771650" cy="971550"/>
          </a:xfrm>
          <a:prstGeom prst="snip1Rect">
            <a:avLst/>
          </a:prstGeom>
          <a:solidFill>
            <a:srgbClr val="223840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AutoGluon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0.68727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0.69967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0.68905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20" name="Retângulo com Único Canto Aparado 19">
            <a:extLst>
              <a:ext uri="{FF2B5EF4-FFF2-40B4-BE49-F238E27FC236}">
                <a16:creationId xmlns:a16="http://schemas.microsoft.com/office/drawing/2014/main" id="{CF893C93-9F7E-784D-A3F7-31DCE6CC577B}"/>
              </a:ext>
            </a:extLst>
          </p:cNvPr>
          <p:cNvSpPr/>
          <p:nvPr/>
        </p:nvSpPr>
        <p:spPr>
          <a:xfrm>
            <a:off x="1485900" y="3515100"/>
            <a:ext cx="1899285" cy="971550"/>
          </a:xfrm>
          <a:prstGeom prst="snip1Rect">
            <a:avLst/>
          </a:prstGeom>
          <a:solidFill>
            <a:srgbClr val="223840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LightAutoML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</a:p>
          <a:p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r>
              <a:rPr lang="pt-BR" sz="1050" b="1" dirty="0">
                <a:solidFill>
                  <a:schemeClr val="bg1"/>
                </a:solidFill>
              </a:rPr>
              <a:t> + KNN </a:t>
            </a:r>
            <a:r>
              <a:rPr lang="pt-BR" sz="1050" b="1" dirty="0" err="1">
                <a:solidFill>
                  <a:schemeClr val="bg1"/>
                </a:solidFill>
              </a:rPr>
              <a:t>Features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0.68426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0.70144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0.69412</a:t>
            </a:r>
          </a:p>
        </p:txBody>
      </p:sp>
      <p:sp>
        <p:nvSpPr>
          <p:cNvPr id="21" name="Retângulo com Único Canto Aparado 20">
            <a:extLst>
              <a:ext uri="{FF2B5EF4-FFF2-40B4-BE49-F238E27FC236}">
                <a16:creationId xmlns:a16="http://schemas.microsoft.com/office/drawing/2014/main" id="{1F206C7E-BB8D-EC49-8F8B-15A4B879E812}"/>
              </a:ext>
            </a:extLst>
          </p:cNvPr>
          <p:cNvSpPr/>
          <p:nvPr/>
        </p:nvSpPr>
        <p:spPr>
          <a:xfrm>
            <a:off x="7819031" y="3515100"/>
            <a:ext cx="1841700" cy="971550"/>
          </a:xfrm>
          <a:prstGeom prst="snip1Rect">
            <a:avLst/>
          </a:prstGeom>
          <a:solidFill>
            <a:srgbClr val="223840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LightAutoML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0.68169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0.70034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0.69295</a:t>
            </a:r>
          </a:p>
        </p:txBody>
      </p:sp>
      <p:sp>
        <p:nvSpPr>
          <p:cNvPr id="22" name="Retângulo com Único Canto Aparado 21">
            <a:extLst>
              <a:ext uri="{FF2B5EF4-FFF2-40B4-BE49-F238E27FC236}">
                <a16:creationId xmlns:a16="http://schemas.microsoft.com/office/drawing/2014/main" id="{B2E56DC2-348E-7F41-A92E-D3D59FC36AAC}"/>
              </a:ext>
            </a:extLst>
          </p:cNvPr>
          <p:cNvSpPr/>
          <p:nvPr/>
        </p:nvSpPr>
        <p:spPr>
          <a:xfrm>
            <a:off x="9904095" y="3515100"/>
            <a:ext cx="1841700" cy="971550"/>
          </a:xfrm>
          <a:prstGeom prst="snip1Rect">
            <a:avLst/>
          </a:prstGeom>
          <a:solidFill>
            <a:srgbClr val="223840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LightAutoML</a:t>
            </a:r>
            <a:r>
              <a:rPr lang="pt-BR" sz="1050" b="1" dirty="0">
                <a:solidFill>
                  <a:schemeClr val="bg1"/>
                </a:solidFill>
              </a:rPr>
              <a:t>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r>
              <a:rPr lang="pt-BR" sz="1050" b="1" dirty="0">
                <a:solidFill>
                  <a:schemeClr val="bg1"/>
                </a:solidFill>
              </a:rPr>
              <a:t>+ KNN </a:t>
            </a:r>
            <a:r>
              <a:rPr lang="pt-BR" sz="1050" b="1" dirty="0" err="1">
                <a:solidFill>
                  <a:schemeClr val="bg1"/>
                </a:solidFill>
              </a:rPr>
              <a:t>Features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0.68164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0.70096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0.69111</a:t>
            </a:r>
          </a:p>
        </p:txBody>
      </p:sp>
      <p:sp>
        <p:nvSpPr>
          <p:cNvPr id="25" name="Retângulo com Único Canto Aparado 24">
            <a:extLst>
              <a:ext uri="{FF2B5EF4-FFF2-40B4-BE49-F238E27FC236}">
                <a16:creationId xmlns:a16="http://schemas.microsoft.com/office/drawing/2014/main" id="{FF5FF95D-A44E-CA40-99DD-23C09F83533D}"/>
              </a:ext>
            </a:extLst>
          </p:cNvPr>
          <p:cNvSpPr/>
          <p:nvPr/>
        </p:nvSpPr>
        <p:spPr>
          <a:xfrm>
            <a:off x="4733795" y="1739137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Tomek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0.68243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0.69805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0.69049</a:t>
            </a:r>
          </a:p>
        </p:txBody>
      </p:sp>
      <p:sp>
        <p:nvSpPr>
          <p:cNvPr id="26" name="Retângulo com Único Canto Aparado 25">
            <a:extLst>
              <a:ext uri="{FF2B5EF4-FFF2-40B4-BE49-F238E27FC236}">
                <a16:creationId xmlns:a16="http://schemas.microsoft.com/office/drawing/2014/main" id="{BF927338-4530-F747-BA18-AC4D31BE24DE}"/>
              </a:ext>
            </a:extLst>
          </p:cNvPr>
          <p:cNvSpPr/>
          <p:nvPr/>
        </p:nvSpPr>
        <p:spPr>
          <a:xfrm>
            <a:off x="1481749" y="1715410"/>
            <a:ext cx="1899285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0.68461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0.69908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0.69678</a:t>
            </a:r>
          </a:p>
        </p:txBody>
      </p:sp>
      <p:sp>
        <p:nvSpPr>
          <p:cNvPr id="50" name="Retângulo com Único Canto Aparado 49">
            <a:extLst>
              <a:ext uri="{FF2B5EF4-FFF2-40B4-BE49-F238E27FC236}">
                <a16:creationId xmlns:a16="http://schemas.microsoft.com/office/drawing/2014/main" id="{FF3BDEF6-F4B8-B24C-950E-DA6D7A76542B}"/>
              </a:ext>
            </a:extLst>
          </p:cNvPr>
          <p:cNvSpPr/>
          <p:nvPr/>
        </p:nvSpPr>
        <p:spPr>
          <a:xfrm>
            <a:off x="8068743" y="1307018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0.684772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0.69824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0.69329</a:t>
            </a:r>
          </a:p>
        </p:txBody>
      </p:sp>
      <p:sp>
        <p:nvSpPr>
          <p:cNvPr id="51" name="Retângulo com Único Canto Aparado 50">
            <a:extLst>
              <a:ext uri="{FF2B5EF4-FFF2-40B4-BE49-F238E27FC236}">
                <a16:creationId xmlns:a16="http://schemas.microsoft.com/office/drawing/2014/main" id="{B47E61C4-789D-2C4A-924A-C5F52570B5F5}"/>
              </a:ext>
            </a:extLst>
          </p:cNvPr>
          <p:cNvSpPr/>
          <p:nvPr/>
        </p:nvSpPr>
        <p:spPr>
          <a:xfrm>
            <a:off x="10123173" y="2182177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0.68346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0.69839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0.69431</a:t>
            </a:r>
          </a:p>
        </p:txBody>
      </p:sp>
      <p:cxnSp>
        <p:nvCxnSpPr>
          <p:cNvPr id="64" name="Conector Angulado 63">
            <a:extLst>
              <a:ext uri="{FF2B5EF4-FFF2-40B4-BE49-F238E27FC236}">
                <a16:creationId xmlns:a16="http://schemas.microsoft.com/office/drawing/2014/main" id="{8D847D8F-B6E1-2045-B0EC-30431D5A52E0}"/>
              </a:ext>
            </a:extLst>
          </p:cNvPr>
          <p:cNvCxnSpPr>
            <a:cxnSpLocks/>
            <a:stCxn id="50" idx="0"/>
            <a:endCxn id="51" idx="3"/>
          </p:cNvCxnSpPr>
          <p:nvPr/>
        </p:nvCxnSpPr>
        <p:spPr>
          <a:xfrm>
            <a:off x="9840393" y="1792793"/>
            <a:ext cx="1168605" cy="389384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ângulo com Único Canto Aparado 102">
            <a:extLst>
              <a:ext uri="{FF2B5EF4-FFF2-40B4-BE49-F238E27FC236}">
                <a16:creationId xmlns:a16="http://schemas.microsoft.com/office/drawing/2014/main" id="{52951A45-EE82-C349-AC5E-6E3DC5C0E7B2}"/>
              </a:ext>
            </a:extLst>
          </p:cNvPr>
          <p:cNvSpPr/>
          <p:nvPr/>
        </p:nvSpPr>
        <p:spPr>
          <a:xfrm>
            <a:off x="2397442" y="70576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Fork</a:t>
            </a:r>
            <a:r>
              <a:rPr lang="pt-BR" sz="1050" b="1" dirty="0">
                <a:solidFill>
                  <a:schemeClr val="tx1"/>
                </a:solidFill>
              </a:rPr>
              <a:t> </a:t>
            </a:r>
            <a:r>
              <a:rPr lang="pt-BR" sz="1050" b="1" dirty="0" err="1">
                <a:solidFill>
                  <a:schemeClr val="tx1"/>
                </a:solidFill>
              </a:rPr>
              <a:t>of</a:t>
            </a:r>
            <a:r>
              <a:rPr lang="pt-BR" sz="1050" b="1" dirty="0">
                <a:solidFill>
                  <a:schemeClr val="tx1"/>
                </a:solidFill>
              </a:rPr>
              <a:t> 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 Tunado</a:t>
            </a: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0.68232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0.69146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0.69068</a:t>
            </a:r>
          </a:p>
        </p:txBody>
      </p:sp>
      <p:sp>
        <p:nvSpPr>
          <p:cNvPr id="104" name="Retângulo com Único Canto Aparado 103">
            <a:extLst>
              <a:ext uri="{FF2B5EF4-FFF2-40B4-BE49-F238E27FC236}">
                <a16:creationId xmlns:a16="http://schemas.microsoft.com/office/drawing/2014/main" id="{A5E00484-003D-E84E-B3B2-3110E647E327}"/>
              </a:ext>
            </a:extLst>
          </p:cNvPr>
          <p:cNvSpPr/>
          <p:nvPr/>
        </p:nvSpPr>
        <p:spPr>
          <a:xfrm>
            <a:off x="5856288" y="70576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 Tunado</a:t>
            </a: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0.68046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0.69097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0.69197</a:t>
            </a:r>
          </a:p>
        </p:txBody>
      </p:sp>
      <p:cxnSp>
        <p:nvCxnSpPr>
          <p:cNvPr id="105" name="Conector Angulado 104">
            <a:extLst>
              <a:ext uri="{FF2B5EF4-FFF2-40B4-BE49-F238E27FC236}">
                <a16:creationId xmlns:a16="http://schemas.microsoft.com/office/drawing/2014/main" id="{0FAA4008-9A53-8C47-8617-B054C3D9F454}"/>
              </a:ext>
            </a:extLst>
          </p:cNvPr>
          <p:cNvCxnSpPr>
            <a:cxnSpLocks/>
            <a:stCxn id="104" idx="0"/>
            <a:endCxn id="50" idx="2"/>
          </p:cNvCxnSpPr>
          <p:nvPr/>
        </p:nvCxnSpPr>
        <p:spPr>
          <a:xfrm>
            <a:off x="7627938" y="556351"/>
            <a:ext cx="440805" cy="1236442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Angulado 107">
            <a:extLst>
              <a:ext uri="{FF2B5EF4-FFF2-40B4-BE49-F238E27FC236}">
                <a16:creationId xmlns:a16="http://schemas.microsoft.com/office/drawing/2014/main" id="{D3BC88EB-51E3-4645-B1F8-FEE7F2DBD9B9}"/>
              </a:ext>
            </a:extLst>
          </p:cNvPr>
          <p:cNvCxnSpPr>
            <a:cxnSpLocks/>
            <a:stCxn id="104" idx="1"/>
            <a:endCxn id="25" idx="3"/>
          </p:cNvCxnSpPr>
          <p:nvPr/>
        </p:nvCxnSpPr>
        <p:spPr>
          <a:xfrm rot="5400000">
            <a:off x="5832362" y="829385"/>
            <a:ext cx="697011" cy="1122493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Angulado 110">
            <a:extLst>
              <a:ext uri="{FF2B5EF4-FFF2-40B4-BE49-F238E27FC236}">
                <a16:creationId xmlns:a16="http://schemas.microsoft.com/office/drawing/2014/main" id="{92C55ADC-AE8D-374D-B49A-6210EF4D9D78}"/>
              </a:ext>
            </a:extLst>
          </p:cNvPr>
          <p:cNvCxnSpPr>
            <a:cxnSpLocks/>
            <a:stCxn id="103" idx="1"/>
            <a:endCxn id="26" idx="3"/>
          </p:cNvCxnSpPr>
          <p:nvPr/>
        </p:nvCxnSpPr>
        <p:spPr>
          <a:xfrm rot="5400000">
            <a:off x="2520688" y="952831"/>
            <a:ext cx="673284" cy="851875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E188B1D7-DDB0-FF4A-AD9D-C9B193DFD51B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>
            <a:off x="2431392" y="2686960"/>
            <a:ext cx="4151" cy="82814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11A70C4B-8A2B-4F42-84DF-A6AC2AF70904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flipH="1">
            <a:off x="2435543" y="2710687"/>
            <a:ext cx="3184077" cy="804413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3D536F31-B38F-174A-BD0F-9C3D888CFE4D}"/>
              </a:ext>
            </a:extLst>
          </p:cNvPr>
          <p:cNvCxnSpPr>
            <a:cxnSpLocks/>
            <a:stCxn id="50" idx="1"/>
            <a:endCxn id="24" idx="0"/>
          </p:cNvCxnSpPr>
          <p:nvPr/>
        </p:nvCxnSpPr>
        <p:spPr>
          <a:xfrm flipH="1">
            <a:off x="5610702" y="2278568"/>
            <a:ext cx="3343866" cy="108198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B60FA05B-50CA-7345-98BF-0074EF3439E2}"/>
              </a:ext>
            </a:extLst>
          </p:cNvPr>
          <p:cNvCxnSpPr>
            <a:cxnSpLocks/>
            <a:stCxn id="25" idx="1"/>
            <a:endCxn id="24" idx="0"/>
          </p:cNvCxnSpPr>
          <p:nvPr/>
        </p:nvCxnSpPr>
        <p:spPr>
          <a:xfrm flipH="1">
            <a:off x="5610702" y="2710687"/>
            <a:ext cx="8918" cy="64987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de Seta Reta 137">
            <a:extLst>
              <a:ext uri="{FF2B5EF4-FFF2-40B4-BE49-F238E27FC236}">
                <a16:creationId xmlns:a16="http://schemas.microsoft.com/office/drawing/2014/main" id="{59CD1D24-9119-C449-B5B9-974CB6E1CDEF}"/>
              </a:ext>
            </a:extLst>
          </p:cNvPr>
          <p:cNvCxnSpPr>
            <a:cxnSpLocks/>
            <a:stCxn id="25" idx="1"/>
            <a:endCxn id="23" idx="0"/>
          </p:cNvCxnSpPr>
          <p:nvPr/>
        </p:nvCxnSpPr>
        <p:spPr>
          <a:xfrm>
            <a:off x="5619620" y="2710687"/>
            <a:ext cx="4169938" cy="64986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BA85A71E-D9C3-7740-B605-0EB22E50D88A}"/>
              </a:ext>
            </a:extLst>
          </p:cNvPr>
          <p:cNvCxnSpPr>
            <a:cxnSpLocks/>
            <a:stCxn id="51" idx="1"/>
            <a:endCxn id="23" idx="0"/>
          </p:cNvCxnSpPr>
          <p:nvPr/>
        </p:nvCxnSpPr>
        <p:spPr>
          <a:xfrm flipH="1">
            <a:off x="9789558" y="3153727"/>
            <a:ext cx="1219440" cy="20682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ta para a Direita 1">
            <a:extLst>
              <a:ext uri="{FF2B5EF4-FFF2-40B4-BE49-F238E27FC236}">
                <a16:creationId xmlns:a16="http://schemas.microsoft.com/office/drawing/2014/main" id="{5AF17C3A-7D93-4244-9513-35E3052EC8B5}"/>
              </a:ext>
            </a:extLst>
          </p:cNvPr>
          <p:cNvSpPr/>
          <p:nvPr/>
        </p:nvSpPr>
        <p:spPr>
          <a:xfrm>
            <a:off x="5547445" y="3889860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 para a Direita 37">
            <a:extLst>
              <a:ext uri="{FF2B5EF4-FFF2-40B4-BE49-F238E27FC236}">
                <a16:creationId xmlns:a16="http://schemas.microsoft.com/office/drawing/2014/main" id="{65E30C26-C5E8-2F4C-ABC4-ACB92C74F426}"/>
              </a:ext>
            </a:extLst>
          </p:cNvPr>
          <p:cNvSpPr/>
          <p:nvPr/>
        </p:nvSpPr>
        <p:spPr>
          <a:xfrm>
            <a:off x="9707921" y="3861793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9A6112C8-A422-5146-8777-7CFE8EC7835D}"/>
              </a:ext>
            </a:extLst>
          </p:cNvPr>
          <p:cNvSpPr/>
          <p:nvPr/>
        </p:nvSpPr>
        <p:spPr>
          <a:xfrm>
            <a:off x="5706474" y="7460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01.1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F6FBD129-A0BE-664A-B897-A25C53FFD162}"/>
              </a:ext>
            </a:extLst>
          </p:cNvPr>
          <p:cNvSpPr/>
          <p:nvPr/>
        </p:nvSpPr>
        <p:spPr>
          <a:xfrm>
            <a:off x="9944146" y="28226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02.2</a:t>
            </a:r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6AB0040E-17AB-7D4E-874D-8DFB6A271574}"/>
              </a:ext>
            </a:extLst>
          </p:cNvPr>
          <p:cNvSpPr/>
          <p:nvPr/>
        </p:nvSpPr>
        <p:spPr>
          <a:xfrm>
            <a:off x="2275456" y="73799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01.2</a:t>
            </a:r>
          </a:p>
        </p:txBody>
      </p:sp>
      <p:sp>
        <p:nvSpPr>
          <p:cNvPr id="47" name="Retângulo Arredondado 46">
            <a:extLst>
              <a:ext uri="{FF2B5EF4-FFF2-40B4-BE49-F238E27FC236}">
                <a16:creationId xmlns:a16="http://schemas.microsoft.com/office/drawing/2014/main" id="{F819915B-C7A1-5F4C-87FF-228C97D9FEEE}"/>
              </a:ext>
            </a:extLst>
          </p:cNvPr>
          <p:cNvSpPr/>
          <p:nvPr/>
        </p:nvSpPr>
        <p:spPr>
          <a:xfrm>
            <a:off x="1357109" y="23633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02.4</a:t>
            </a:r>
          </a:p>
        </p:txBody>
      </p:sp>
      <p:sp>
        <p:nvSpPr>
          <p:cNvPr id="48" name="Retângulo Arredondado 47">
            <a:extLst>
              <a:ext uri="{FF2B5EF4-FFF2-40B4-BE49-F238E27FC236}">
                <a16:creationId xmlns:a16="http://schemas.microsoft.com/office/drawing/2014/main" id="{8E1FC91B-CB25-FF43-82C0-9D5F4F4A3B31}"/>
              </a:ext>
            </a:extLst>
          </p:cNvPr>
          <p:cNvSpPr/>
          <p:nvPr/>
        </p:nvSpPr>
        <p:spPr>
          <a:xfrm>
            <a:off x="7918401" y="192564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02.1</a:t>
            </a:r>
          </a:p>
        </p:txBody>
      </p:sp>
      <p:sp>
        <p:nvSpPr>
          <p:cNvPr id="52" name="Retângulo Arredondado 51">
            <a:extLst>
              <a:ext uri="{FF2B5EF4-FFF2-40B4-BE49-F238E27FC236}">
                <a16:creationId xmlns:a16="http://schemas.microsoft.com/office/drawing/2014/main" id="{03070CDF-EA7C-B44D-AAD0-B03293C7FA1D}"/>
              </a:ext>
            </a:extLst>
          </p:cNvPr>
          <p:cNvSpPr/>
          <p:nvPr/>
        </p:nvSpPr>
        <p:spPr>
          <a:xfrm>
            <a:off x="4577753" y="236331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02.3</a:t>
            </a:r>
          </a:p>
        </p:txBody>
      </p:sp>
      <p:sp>
        <p:nvSpPr>
          <p:cNvPr id="53" name="Retângulo Arredondado 52">
            <a:extLst>
              <a:ext uri="{FF2B5EF4-FFF2-40B4-BE49-F238E27FC236}">
                <a16:creationId xmlns:a16="http://schemas.microsoft.com/office/drawing/2014/main" id="{8E6F8312-D909-1341-B763-5D9F520D14A1}"/>
              </a:ext>
            </a:extLst>
          </p:cNvPr>
          <p:cNvSpPr/>
          <p:nvPr/>
        </p:nvSpPr>
        <p:spPr>
          <a:xfrm>
            <a:off x="1380468" y="4171041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03.1</a:t>
            </a:r>
          </a:p>
        </p:txBody>
      </p:sp>
      <p:sp>
        <p:nvSpPr>
          <p:cNvPr id="54" name="Retângulo Arredondado 53">
            <a:extLst>
              <a:ext uri="{FF2B5EF4-FFF2-40B4-BE49-F238E27FC236}">
                <a16:creationId xmlns:a16="http://schemas.microsoft.com/office/drawing/2014/main" id="{2002534D-6DC2-7043-8201-B121DB5BB42A}"/>
              </a:ext>
            </a:extLst>
          </p:cNvPr>
          <p:cNvSpPr/>
          <p:nvPr/>
        </p:nvSpPr>
        <p:spPr>
          <a:xfrm>
            <a:off x="3628549" y="4172446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03.2A</a:t>
            </a:r>
          </a:p>
        </p:txBody>
      </p:sp>
      <p:sp>
        <p:nvSpPr>
          <p:cNvPr id="55" name="Retângulo Arredondado 54">
            <a:extLst>
              <a:ext uri="{FF2B5EF4-FFF2-40B4-BE49-F238E27FC236}">
                <a16:creationId xmlns:a16="http://schemas.microsoft.com/office/drawing/2014/main" id="{E958454B-2DF0-FA4D-A1DE-CF6285FC8189}"/>
              </a:ext>
            </a:extLst>
          </p:cNvPr>
          <p:cNvSpPr/>
          <p:nvPr/>
        </p:nvSpPr>
        <p:spPr>
          <a:xfrm>
            <a:off x="5675789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03.2B</a:t>
            </a:r>
          </a:p>
        </p:txBody>
      </p:sp>
      <p:sp>
        <p:nvSpPr>
          <p:cNvPr id="56" name="Retângulo Arredondado 55">
            <a:extLst>
              <a:ext uri="{FF2B5EF4-FFF2-40B4-BE49-F238E27FC236}">
                <a16:creationId xmlns:a16="http://schemas.microsoft.com/office/drawing/2014/main" id="{902FD511-9AE7-0A40-BE52-5D2FE56273AB}"/>
              </a:ext>
            </a:extLst>
          </p:cNvPr>
          <p:cNvSpPr/>
          <p:nvPr/>
        </p:nvSpPr>
        <p:spPr>
          <a:xfrm>
            <a:off x="9830123" y="4164094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03.3B</a:t>
            </a:r>
          </a:p>
        </p:txBody>
      </p:sp>
      <p:sp>
        <p:nvSpPr>
          <p:cNvPr id="57" name="Retângulo Arredondado 56">
            <a:extLst>
              <a:ext uri="{FF2B5EF4-FFF2-40B4-BE49-F238E27FC236}">
                <a16:creationId xmlns:a16="http://schemas.microsoft.com/office/drawing/2014/main" id="{7C3C972A-805F-ED4E-8A56-DAC1298B501F}"/>
              </a:ext>
            </a:extLst>
          </p:cNvPr>
          <p:cNvSpPr/>
          <p:nvPr/>
        </p:nvSpPr>
        <p:spPr>
          <a:xfrm>
            <a:off x="7756787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94E69AC-9C8C-CA48-A21F-0CE2B54E9549}"/>
              </a:ext>
            </a:extLst>
          </p:cNvPr>
          <p:cNvSpPr/>
          <p:nvPr/>
        </p:nvSpPr>
        <p:spPr>
          <a:xfrm>
            <a:off x="5470764" y="3646887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0099A70-2043-A346-974D-4B36511ACAD3}"/>
              </a:ext>
            </a:extLst>
          </p:cNvPr>
          <p:cNvSpPr/>
          <p:nvPr/>
        </p:nvSpPr>
        <p:spPr>
          <a:xfrm>
            <a:off x="9631240" y="3617805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9F47FD9-2504-8444-A6DD-7460F4595BEA}"/>
              </a:ext>
            </a:extLst>
          </p:cNvPr>
          <p:cNvCxnSpPr/>
          <p:nvPr/>
        </p:nvCxnSpPr>
        <p:spPr>
          <a:xfrm>
            <a:off x="1083684" y="15894"/>
            <a:ext cx="0" cy="6842106"/>
          </a:xfrm>
          <a:prstGeom prst="line">
            <a:avLst/>
          </a:prstGeom>
          <a:ln w="28575">
            <a:solidFill>
              <a:srgbClr val="22384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 Arredondado 83">
            <a:extLst>
              <a:ext uri="{FF2B5EF4-FFF2-40B4-BE49-F238E27FC236}">
                <a16:creationId xmlns:a16="http://schemas.microsoft.com/office/drawing/2014/main" id="{B4FCA1A9-8DBB-D148-9402-FE1F35FCF182}"/>
              </a:ext>
            </a:extLst>
          </p:cNvPr>
          <p:cNvSpPr/>
          <p:nvPr/>
        </p:nvSpPr>
        <p:spPr>
          <a:xfrm>
            <a:off x="4572000" y="538022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85" name="Retângulo Arredondado 84">
            <a:extLst>
              <a:ext uri="{FF2B5EF4-FFF2-40B4-BE49-F238E27FC236}">
                <a16:creationId xmlns:a16="http://schemas.microsoft.com/office/drawing/2014/main" id="{034FBA2E-5D29-084D-8BFA-7372196D0356}"/>
              </a:ext>
            </a:extLst>
          </p:cNvPr>
          <p:cNvSpPr/>
          <p:nvPr/>
        </p:nvSpPr>
        <p:spPr>
          <a:xfrm>
            <a:off x="4572000" y="64640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05</a:t>
            </a:r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7B69B06B-567B-3B48-A18F-5A95C8BB3018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5603240" y="5676900"/>
            <a:ext cx="0" cy="11228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>
            <a:extLst>
              <a:ext uri="{FF2B5EF4-FFF2-40B4-BE49-F238E27FC236}">
                <a16:creationId xmlns:a16="http://schemas.microsoft.com/office/drawing/2014/main" id="{B0B66C6E-176E-4448-BDFF-697D645D3DDC}"/>
              </a:ext>
            </a:extLst>
          </p:cNvPr>
          <p:cNvCxnSpPr>
            <a:cxnSpLocks/>
            <a:stCxn id="20" idx="1"/>
            <a:endCxn id="7" idx="2"/>
          </p:cNvCxnSpPr>
          <p:nvPr/>
        </p:nvCxnSpPr>
        <p:spPr>
          <a:xfrm rot="16200000" flipH="1">
            <a:off x="3173759" y="3748434"/>
            <a:ext cx="805440" cy="2281872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do 59">
            <a:extLst>
              <a:ext uri="{FF2B5EF4-FFF2-40B4-BE49-F238E27FC236}">
                <a16:creationId xmlns:a16="http://schemas.microsoft.com/office/drawing/2014/main" id="{4A631828-AFC0-CE4D-BB34-43E874955686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>
          <a:xfrm rot="5400000">
            <a:off x="7869038" y="3371570"/>
            <a:ext cx="540548" cy="3300493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654C6CB-F4CA-D14F-AC0A-5A31E17CA35D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flipH="1">
            <a:off x="5603240" y="4751543"/>
            <a:ext cx="7462" cy="15573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eta para a Direita 61">
            <a:extLst>
              <a:ext uri="{FF2B5EF4-FFF2-40B4-BE49-F238E27FC236}">
                <a16:creationId xmlns:a16="http://schemas.microsoft.com/office/drawing/2014/main" id="{53CED907-0804-394F-A7F4-4659E75F26DF}"/>
              </a:ext>
            </a:extLst>
          </p:cNvPr>
          <p:cNvSpPr/>
          <p:nvPr/>
        </p:nvSpPr>
        <p:spPr>
          <a:xfrm>
            <a:off x="301409" y="3746005"/>
            <a:ext cx="481285" cy="503035"/>
          </a:xfrm>
          <a:prstGeom prst="rightArrow">
            <a:avLst/>
          </a:prstGeom>
          <a:solidFill>
            <a:srgbClr val="2238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780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05A4DD9-D8CF-E541-AB68-609CCDA0209C}"/>
              </a:ext>
            </a:extLst>
          </p:cNvPr>
          <p:cNvSpPr/>
          <p:nvPr/>
        </p:nvSpPr>
        <p:spPr>
          <a:xfrm>
            <a:off x="7895757" y="5176218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0.685590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0.70495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0.69423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Stage</a:t>
            </a:r>
            <a:r>
              <a:rPr lang="pt-BR" dirty="0"/>
              <a:t> 3.1: </a:t>
            </a:r>
            <a:r>
              <a:rPr lang="pt-BR" dirty="0" err="1"/>
              <a:t>LightAutoML</a:t>
            </a:r>
            <a:r>
              <a:rPr lang="pt-BR" dirty="0"/>
              <a:t> </a:t>
            </a:r>
            <a:r>
              <a:rPr lang="pt-BR" dirty="0" err="1"/>
              <a:t>PseudoLabel</a:t>
            </a:r>
            <a:r>
              <a:rPr lang="pt-BR" dirty="0"/>
              <a:t> + KNN</a:t>
            </a:r>
            <a:endParaRPr lang="pt-BR" b="1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204"/>
            <a:ext cx="5257800" cy="4207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 :</a:t>
            </a:r>
            <a:endParaRPr lang="pt-BR" sz="2000" dirty="0"/>
          </a:p>
          <a:p>
            <a:r>
              <a:rPr lang="pt-BR" sz="2000" i="1" dirty="0"/>
              <a:t>Inputs</a:t>
            </a:r>
            <a:r>
              <a:rPr lang="pt-BR" sz="2000" dirty="0"/>
              <a:t>: </a:t>
            </a:r>
            <a:r>
              <a:rPr lang="pt-BR" sz="2000" i="1" dirty="0" err="1"/>
              <a:t>stage</a:t>
            </a:r>
            <a:r>
              <a:rPr lang="pt-BR" sz="2000" i="1" dirty="0"/>
              <a:t> 2.3</a:t>
            </a:r>
            <a:r>
              <a:rPr lang="pt-BR" sz="2000" dirty="0"/>
              <a:t> e </a:t>
            </a:r>
            <a:r>
              <a:rPr lang="pt-BR" sz="2000" i="1" dirty="0" err="1"/>
              <a:t>stage</a:t>
            </a:r>
            <a:r>
              <a:rPr lang="pt-BR" sz="2000" i="1" dirty="0"/>
              <a:t> 2.4</a:t>
            </a:r>
          </a:p>
          <a:p>
            <a:r>
              <a:rPr lang="pt-BR" sz="2000" dirty="0"/>
              <a:t>Previsões de outros modelos concatenados nos dados de treino (</a:t>
            </a:r>
            <a:r>
              <a:rPr lang="pt-BR" sz="2000" dirty="0" err="1"/>
              <a:t>oof</a:t>
            </a:r>
            <a:r>
              <a:rPr lang="pt-BR" sz="2000" dirty="0"/>
              <a:t>) e teste;</a:t>
            </a:r>
          </a:p>
          <a:p>
            <a:r>
              <a:rPr lang="pt-BR" sz="2000" dirty="0"/>
              <a:t>Interações com “</a:t>
            </a:r>
            <a:r>
              <a:rPr lang="pt-BR" sz="2000" b="1" dirty="0"/>
              <a:t>-</a:t>
            </a:r>
            <a:r>
              <a:rPr lang="pt-BR" sz="2000" dirty="0"/>
              <a:t>”, “</a:t>
            </a:r>
            <a:r>
              <a:rPr lang="pt-BR" sz="2000" b="1" dirty="0"/>
              <a:t>+</a:t>
            </a:r>
            <a:r>
              <a:rPr lang="pt-BR" sz="2000" dirty="0"/>
              <a:t>” e “</a:t>
            </a:r>
            <a:r>
              <a:rPr lang="pt-BR" sz="2000" b="1" dirty="0"/>
              <a:t>/</a:t>
            </a:r>
            <a:r>
              <a:rPr lang="pt-BR" sz="2000" dirty="0"/>
              <a:t>” das previsões concatenadas;</a:t>
            </a:r>
          </a:p>
          <a:p>
            <a:r>
              <a:rPr lang="pt-BR" sz="2000" dirty="0"/>
              <a:t>Incluir </a:t>
            </a:r>
            <a:r>
              <a:rPr lang="pt-BR" sz="2000" i="1" dirty="0"/>
              <a:t>KNN</a:t>
            </a:r>
            <a:r>
              <a:rPr lang="pt-BR" sz="2000" dirty="0"/>
              <a:t> </a:t>
            </a:r>
            <a:r>
              <a:rPr lang="pt-BR" sz="2000" i="1" dirty="0" err="1"/>
              <a:t>Features</a:t>
            </a:r>
            <a:r>
              <a:rPr lang="pt-BR" sz="2000" dirty="0"/>
              <a:t> com </a:t>
            </a:r>
            <a:r>
              <a:rPr lang="pt-BR" sz="2000" b="1" dirty="0" err="1"/>
              <a:t>K</a:t>
            </a:r>
            <a:r>
              <a:rPr lang="pt-BR" sz="2000" b="1" dirty="0"/>
              <a:t>=1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dos modelos: </a:t>
            </a:r>
            <a:r>
              <a:rPr lang="pt-BR" sz="2000" b="1" dirty="0"/>
              <a:t>AUC</a:t>
            </a:r>
            <a:r>
              <a:rPr lang="pt-BR" sz="2000" dirty="0"/>
              <a:t>;</a:t>
            </a:r>
          </a:p>
          <a:p>
            <a:r>
              <a:rPr lang="pt-BR" sz="2000" dirty="0"/>
              <a:t>Modelos considerados no </a:t>
            </a:r>
            <a:r>
              <a:rPr lang="pt-BR" sz="2000" i="1" dirty="0" err="1"/>
              <a:t>autoML</a:t>
            </a:r>
            <a:r>
              <a:rPr lang="pt-BR" sz="2000" dirty="0"/>
              <a:t>: </a:t>
            </a:r>
            <a:r>
              <a:rPr lang="pt-BR" sz="2000" i="1" dirty="0" err="1"/>
              <a:t>LightGBM</a:t>
            </a:r>
            <a:r>
              <a:rPr lang="pt-BR" sz="2000" dirty="0"/>
              <a:t>, </a:t>
            </a:r>
            <a:r>
              <a:rPr lang="pt-BR" sz="2000" i="1" dirty="0" err="1"/>
              <a:t>CatBoost</a:t>
            </a:r>
            <a:r>
              <a:rPr lang="pt-BR" sz="2000" dirty="0"/>
              <a:t> e Logística com Regularização </a:t>
            </a:r>
            <a:r>
              <a:rPr lang="pt-BR" sz="2000" i="1" dirty="0"/>
              <a:t>L2</a:t>
            </a:r>
            <a:r>
              <a:rPr lang="pt-BR" sz="2000" dirty="0"/>
              <a:t> para </a:t>
            </a:r>
            <a:r>
              <a:rPr lang="pt-BR" sz="2000" i="1" dirty="0" err="1"/>
              <a:t>Stacking</a:t>
            </a:r>
            <a:endParaRPr lang="pt-BR" sz="2000" i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0FAC9C-9469-214F-A29B-868F85C93B6F}"/>
              </a:ext>
            </a:extLst>
          </p:cNvPr>
          <p:cNvSpPr txBox="1"/>
          <p:nvPr/>
        </p:nvSpPr>
        <p:spPr>
          <a:xfrm>
            <a:off x="6968382" y="1966847"/>
            <a:ext cx="4310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Gráfico de dispersão das previsões </a:t>
            </a:r>
            <a:r>
              <a:rPr lang="pt-BR" sz="2000" i="1" dirty="0"/>
              <a:t>OOF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14A1ED-5CBB-2C4E-8906-CE1073CD7E90}"/>
              </a:ext>
            </a:extLst>
          </p:cNvPr>
          <p:cNvSpPr txBox="1"/>
          <p:nvPr/>
        </p:nvSpPr>
        <p:spPr>
          <a:xfrm>
            <a:off x="7048187" y="4776108"/>
            <a:ext cx="92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Scores: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5A5B8C-DF09-3244-8CD0-97944D71CC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A671A1-B082-3346-94F1-AD943B15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725" y="2366957"/>
            <a:ext cx="2719352" cy="241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75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05A4DD9-D8CF-E541-AB68-609CCDA0209C}"/>
              </a:ext>
            </a:extLst>
          </p:cNvPr>
          <p:cNvSpPr/>
          <p:nvPr/>
        </p:nvSpPr>
        <p:spPr>
          <a:xfrm>
            <a:off x="6456565" y="5167119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0.68727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0.69967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0.68905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Stage</a:t>
            </a:r>
            <a:r>
              <a:rPr lang="pt-BR" dirty="0"/>
              <a:t> 3.2A e 3.2B: </a:t>
            </a:r>
            <a:r>
              <a:rPr lang="pt-BR" dirty="0" err="1"/>
              <a:t>Autogluon</a:t>
            </a:r>
            <a:r>
              <a:rPr lang="pt-BR" dirty="0"/>
              <a:t> </a:t>
            </a:r>
            <a:r>
              <a:rPr lang="pt-BR" dirty="0" err="1"/>
              <a:t>PseudoLabel</a:t>
            </a:r>
            <a:endParaRPr lang="pt-BR" b="1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0" y="2285204"/>
            <a:ext cx="5397229" cy="4207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 :</a:t>
            </a:r>
            <a:endParaRPr lang="pt-BR" sz="2000" dirty="0"/>
          </a:p>
          <a:p>
            <a:r>
              <a:rPr lang="pt-BR" sz="2000" i="1" dirty="0"/>
              <a:t>Inputs</a:t>
            </a:r>
            <a:r>
              <a:rPr lang="pt-BR" sz="2000" dirty="0"/>
              <a:t>: </a:t>
            </a:r>
            <a:r>
              <a:rPr lang="pt-BR" sz="2000" i="1" dirty="0" err="1"/>
              <a:t>stage</a:t>
            </a:r>
            <a:r>
              <a:rPr lang="pt-BR" sz="2000" i="1" dirty="0"/>
              <a:t> 2.1</a:t>
            </a:r>
            <a:r>
              <a:rPr lang="pt-BR" sz="2000" dirty="0"/>
              <a:t> e </a:t>
            </a:r>
            <a:r>
              <a:rPr lang="pt-BR" sz="2000" i="1" dirty="0" err="1"/>
              <a:t>stage</a:t>
            </a:r>
            <a:r>
              <a:rPr lang="pt-BR" sz="2000" i="1" dirty="0"/>
              <a:t> 2.3</a:t>
            </a:r>
          </a:p>
          <a:p>
            <a:r>
              <a:rPr lang="pt-BR" sz="2000" dirty="0"/>
              <a:t>Previsões de outros modelos concatenados nos dados de treino (</a:t>
            </a:r>
            <a:r>
              <a:rPr lang="pt-BR" sz="2000" dirty="0" err="1"/>
              <a:t>oof</a:t>
            </a:r>
            <a:r>
              <a:rPr lang="pt-BR" sz="2000" dirty="0"/>
              <a:t>) e teste;</a:t>
            </a:r>
          </a:p>
          <a:p>
            <a:r>
              <a:rPr lang="pt-BR" sz="2000" dirty="0"/>
              <a:t>Interações com “</a:t>
            </a:r>
            <a:r>
              <a:rPr lang="pt-BR" sz="2000" b="1" dirty="0"/>
              <a:t>-</a:t>
            </a:r>
            <a:r>
              <a:rPr lang="pt-BR" sz="2000" dirty="0"/>
              <a:t>”, “</a:t>
            </a:r>
            <a:r>
              <a:rPr lang="pt-BR" sz="2000" b="1" dirty="0"/>
              <a:t>+</a:t>
            </a:r>
            <a:r>
              <a:rPr lang="pt-BR" sz="2000" dirty="0"/>
              <a:t>” e “</a:t>
            </a:r>
            <a:r>
              <a:rPr lang="pt-BR" sz="2000" b="1" dirty="0"/>
              <a:t>/</a:t>
            </a:r>
            <a:r>
              <a:rPr lang="pt-BR" sz="2000" dirty="0"/>
              <a:t>” das previsões concatenadas;</a:t>
            </a:r>
          </a:p>
          <a:p>
            <a:r>
              <a:rPr lang="pt-BR" sz="2000" dirty="0"/>
              <a:t>Incluir </a:t>
            </a:r>
            <a:r>
              <a:rPr lang="pt-BR" sz="2000" i="1" dirty="0"/>
              <a:t>KNN</a:t>
            </a:r>
            <a:r>
              <a:rPr lang="pt-BR" sz="2000" dirty="0"/>
              <a:t> </a:t>
            </a:r>
            <a:r>
              <a:rPr lang="pt-BR" sz="2000" i="1" dirty="0" err="1"/>
              <a:t>Features</a:t>
            </a:r>
            <a:r>
              <a:rPr lang="pt-BR" sz="2000" dirty="0"/>
              <a:t> com </a:t>
            </a:r>
            <a:r>
              <a:rPr lang="pt-BR" sz="2000" b="1" dirty="0" err="1"/>
              <a:t>K</a:t>
            </a:r>
            <a:r>
              <a:rPr lang="pt-BR" sz="2000" b="1" dirty="0"/>
              <a:t>=1 </a:t>
            </a:r>
            <a:r>
              <a:rPr lang="pt-BR" sz="2000" dirty="0"/>
              <a:t>no</a:t>
            </a:r>
            <a:r>
              <a:rPr lang="pt-BR" sz="2000" b="1" dirty="0"/>
              <a:t> </a:t>
            </a:r>
            <a:r>
              <a:rPr lang="pt-BR" sz="2000" dirty="0"/>
              <a:t>notebook</a:t>
            </a:r>
            <a:r>
              <a:rPr lang="pt-BR" sz="2000" b="1" dirty="0"/>
              <a:t> 3.2B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 modelo: </a:t>
            </a:r>
            <a:r>
              <a:rPr lang="pt-BR" sz="2000" b="1" dirty="0"/>
              <a:t>Log </a:t>
            </a:r>
            <a:r>
              <a:rPr lang="pt-BR" sz="2000" b="1" dirty="0" err="1"/>
              <a:t>Loss</a:t>
            </a:r>
            <a:r>
              <a:rPr lang="pt-BR" sz="2000" dirty="0"/>
              <a:t>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14A1ED-5CBB-2C4E-8906-CE1073CD7E90}"/>
              </a:ext>
            </a:extLst>
          </p:cNvPr>
          <p:cNvSpPr txBox="1"/>
          <p:nvPr/>
        </p:nvSpPr>
        <p:spPr>
          <a:xfrm>
            <a:off x="6309377" y="4675747"/>
            <a:ext cx="92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Scores: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5A5B8C-DF09-3244-8CD0-97944D71CC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A671A1-B082-3346-94F1-AD943B15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736725" y="2366957"/>
            <a:ext cx="2719352" cy="24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4D16AB1F-8D1F-EC41-80C0-A2C98C72D2FC}"/>
              </a:ext>
            </a:extLst>
          </p:cNvPr>
          <p:cNvSpPr/>
          <p:nvPr/>
        </p:nvSpPr>
        <p:spPr>
          <a:xfrm>
            <a:off x="9175917" y="5167119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0.69043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0.70019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0.69411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5C3CF1C-48FE-1C4D-B203-B0B0ED1FCA7E}"/>
              </a:ext>
            </a:extLst>
          </p:cNvPr>
          <p:cNvSpPr txBox="1"/>
          <p:nvPr/>
        </p:nvSpPr>
        <p:spPr>
          <a:xfrm>
            <a:off x="7286922" y="4883375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Sem </a:t>
            </a:r>
            <a:r>
              <a:rPr lang="pt-BR" sz="1600" dirty="0" err="1"/>
              <a:t>knn</a:t>
            </a:r>
            <a:endParaRPr lang="pt-BR" sz="16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51CB4E-BCB9-E04E-99BD-F9B923AD0B97}"/>
              </a:ext>
            </a:extLst>
          </p:cNvPr>
          <p:cNvSpPr txBox="1"/>
          <p:nvPr/>
        </p:nvSpPr>
        <p:spPr>
          <a:xfrm>
            <a:off x="9995854" y="4873156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Com </a:t>
            </a:r>
            <a:r>
              <a:rPr lang="pt-BR" sz="1600" dirty="0" err="1"/>
              <a:t>knn</a:t>
            </a: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4C2280F-D8CC-0F4F-901B-A56EB03F8C97}"/>
              </a:ext>
            </a:extLst>
          </p:cNvPr>
          <p:cNvSpPr txBox="1"/>
          <p:nvPr/>
        </p:nvSpPr>
        <p:spPr>
          <a:xfrm>
            <a:off x="6968382" y="1966847"/>
            <a:ext cx="4310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Gráfico de dispersão das previsões </a:t>
            </a:r>
            <a:r>
              <a:rPr lang="pt-BR" sz="2000" i="1" dirty="0"/>
              <a:t>OOF</a:t>
            </a:r>
          </a:p>
        </p:txBody>
      </p:sp>
    </p:spTree>
    <p:extLst>
      <p:ext uri="{BB962C8B-B14F-4D97-AF65-F5344CB8AC3E}">
        <p14:creationId xmlns:p14="http://schemas.microsoft.com/office/powerpoint/2010/main" val="1912735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05A4DD9-D8CF-E541-AB68-609CCDA0209C}"/>
              </a:ext>
            </a:extLst>
          </p:cNvPr>
          <p:cNvSpPr/>
          <p:nvPr/>
        </p:nvSpPr>
        <p:spPr>
          <a:xfrm>
            <a:off x="6456565" y="5167119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0.68169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0.70034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0.69295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Stage</a:t>
            </a:r>
            <a:r>
              <a:rPr lang="pt-BR" dirty="0"/>
              <a:t> 3.3A e 3.3B: </a:t>
            </a:r>
            <a:r>
              <a:rPr lang="pt-BR" dirty="0" err="1"/>
              <a:t>LightAutoML</a:t>
            </a:r>
            <a:r>
              <a:rPr lang="pt-BR" dirty="0"/>
              <a:t> </a:t>
            </a:r>
            <a:r>
              <a:rPr lang="pt-BR" dirty="0" err="1"/>
              <a:t>PseudoLabel</a:t>
            </a:r>
            <a:endParaRPr lang="pt-BR" b="1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40" y="2285204"/>
            <a:ext cx="5397229" cy="4207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 :</a:t>
            </a:r>
            <a:endParaRPr lang="pt-BR" sz="2000" dirty="0"/>
          </a:p>
          <a:p>
            <a:r>
              <a:rPr lang="pt-BR" sz="2000" i="1" dirty="0"/>
              <a:t>Inputs</a:t>
            </a:r>
            <a:r>
              <a:rPr lang="pt-BR" sz="2000" dirty="0"/>
              <a:t>: </a:t>
            </a:r>
            <a:r>
              <a:rPr lang="pt-BR" sz="2000" i="1" dirty="0" err="1"/>
              <a:t>stage</a:t>
            </a:r>
            <a:r>
              <a:rPr lang="pt-BR" sz="2000" i="1" dirty="0"/>
              <a:t> 2.2</a:t>
            </a:r>
            <a:r>
              <a:rPr lang="pt-BR" sz="2000" dirty="0"/>
              <a:t> e </a:t>
            </a:r>
            <a:r>
              <a:rPr lang="pt-BR" sz="2000" i="1" dirty="0" err="1"/>
              <a:t>stage</a:t>
            </a:r>
            <a:r>
              <a:rPr lang="pt-BR" sz="2000" i="1" dirty="0"/>
              <a:t> 2.3</a:t>
            </a:r>
          </a:p>
          <a:p>
            <a:r>
              <a:rPr lang="pt-BR" sz="2000" dirty="0"/>
              <a:t>Previsões de outros modelos concatenados nos dados de treino (</a:t>
            </a:r>
            <a:r>
              <a:rPr lang="pt-BR" sz="2000" dirty="0" err="1"/>
              <a:t>oof</a:t>
            </a:r>
            <a:r>
              <a:rPr lang="pt-BR" sz="2000" dirty="0"/>
              <a:t>) e teste;</a:t>
            </a:r>
          </a:p>
          <a:p>
            <a:r>
              <a:rPr lang="pt-BR" sz="2000" dirty="0"/>
              <a:t>Interações com “</a:t>
            </a:r>
            <a:r>
              <a:rPr lang="pt-BR" sz="2000" b="1" dirty="0"/>
              <a:t>-</a:t>
            </a:r>
            <a:r>
              <a:rPr lang="pt-BR" sz="2000" dirty="0"/>
              <a:t>”, “</a:t>
            </a:r>
            <a:r>
              <a:rPr lang="pt-BR" sz="2000" b="1" dirty="0"/>
              <a:t>+</a:t>
            </a:r>
            <a:r>
              <a:rPr lang="pt-BR" sz="2000" dirty="0"/>
              <a:t>” e “</a:t>
            </a:r>
            <a:r>
              <a:rPr lang="pt-BR" sz="2000" b="1" dirty="0"/>
              <a:t>/</a:t>
            </a:r>
            <a:r>
              <a:rPr lang="pt-BR" sz="2000" dirty="0"/>
              <a:t>” das previsões concatenadas;</a:t>
            </a:r>
          </a:p>
          <a:p>
            <a:r>
              <a:rPr lang="pt-BR" sz="2000" dirty="0"/>
              <a:t>Incluir </a:t>
            </a:r>
            <a:r>
              <a:rPr lang="pt-BR" sz="2000" i="1" dirty="0"/>
              <a:t>KNN</a:t>
            </a:r>
            <a:r>
              <a:rPr lang="pt-BR" sz="2000" dirty="0"/>
              <a:t> </a:t>
            </a:r>
            <a:r>
              <a:rPr lang="pt-BR" sz="2000" i="1" dirty="0" err="1"/>
              <a:t>Features</a:t>
            </a:r>
            <a:r>
              <a:rPr lang="pt-BR" sz="2000" dirty="0"/>
              <a:t> com </a:t>
            </a:r>
            <a:r>
              <a:rPr lang="pt-BR" sz="2000" b="1" dirty="0" err="1"/>
              <a:t>K</a:t>
            </a:r>
            <a:r>
              <a:rPr lang="pt-BR" sz="2000" b="1" dirty="0"/>
              <a:t>=1 </a:t>
            </a:r>
            <a:r>
              <a:rPr lang="pt-BR" sz="2000" dirty="0"/>
              <a:t>no</a:t>
            </a:r>
            <a:r>
              <a:rPr lang="pt-BR" sz="2000" b="1" dirty="0"/>
              <a:t> </a:t>
            </a:r>
            <a:r>
              <a:rPr lang="pt-BR" sz="2000" dirty="0"/>
              <a:t>notebook</a:t>
            </a:r>
            <a:r>
              <a:rPr lang="pt-BR" sz="2000" b="1" dirty="0"/>
              <a:t> 3.3B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 modelo: </a:t>
            </a:r>
            <a:r>
              <a:rPr lang="pt-BR" sz="2000" b="1" dirty="0"/>
              <a:t>AUC</a:t>
            </a:r>
            <a:r>
              <a:rPr lang="pt-BR" sz="2000" dirty="0"/>
              <a:t>;</a:t>
            </a:r>
          </a:p>
          <a:p>
            <a:r>
              <a:rPr lang="pt-BR" sz="2000" dirty="0"/>
              <a:t>Modelos considerados no </a:t>
            </a:r>
            <a:r>
              <a:rPr lang="pt-BR" sz="2000" i="1" dirty="0" err="1"/>
              <a:t>autoML</a:t>
            </a:r>
            <a:r>
              <a:rPr lang="pt-BR" sz="2000" dirty="0"/>
              <a:t>: </a:t>
            </a:r>
            <a:r>
              <a:rPr lang="pt-BR" sz="2000" i="1" dirty="0" err="1"/>
              <a:t>LightGBM</a:t>
            </a:r>
            <a:r>
              <a:rPr lang="pt-BR" sz="2000" dirty="0"/>
              <a:t>, </a:t>
            </a:r>
            <a:r>
              <a:rPr lang="pt-BR" sz="2000" i="1" dirty="0" err="1"/>
              <a:t>CatBoost</a:t>
            </a:r>
            <a:r>
              <a:rPr lang="pt-BR" sz="2000" dirty="0"/>
              <a:t> e Logística com Regularização </a:t>
            </a:r>
            <a:r>
              <a:rPr lang="pt-BR" sz="2000" i="1" dirty="0"/>
              <a:t>L2</a:t>
            </a:r>
            <a:r>
              <a:rPr lang="pt-BR" sz="2000" dirty="0"/>
              <a:t> para </a:t>
            </a:r>
            <a:r>
              <a:rPr lang="pt-BR" sz="2000" i="1" dirty="0" err="1"/>
              <a:t>Stacking</a:t>
            </a:r>
            <a:endParaRPr lang="pt-BR" sz="2000" i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14A1ED-5CBB-2C4E-8906-CE1073CD7E90}"/>
              </a:ext>
            </a:extLst>
          </p:cNvPr>
          <p:cNvSpPr txBox="1"/>
          <p:nvPr/>
        </p:nvSpPr>
        <p:spPr>
          <a:xfrm>
            <a:off x="6309377" y="4675747"/>
            <a:ext cx="92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Scores: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5A5B8C-DF09-3244-8CD0-97944D71CC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A671A1-B082-3346-94F1-AD943B15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736726" y="2366957"/>
            <a:ext cx="2719350" cy="24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4D16AB1F-8D1F-EC41-80C0-A2C98C72D2FC}"/>
              </a:ext>
            </a:extLst>
          </p:cNvPr>
          <p:cNvSpPr/>
          <p:nvPr/>
        </p:nvSpPr>
        <p:spPr>
          <a:xfrm>
            <a:off x="9175917" y="5167119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0.68164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0.70096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0.69111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5C3CF1C-48FE-1C4D-B203-B0B0ED1FCA7E}"/>
              </a:ext>
            </a:extLst>
          </p:cNvPr>
          <p:cNvSpPr txBox="1"/>
          <p:nvPr/>
        </p:nvSpPr>
        <p:spPr>
          <a:xfrm>
            <a:off x="7286922" y="4883375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Sem </a:t>
            </a:r>
            <a:r>
              <a:rPr lang="pt-BR" sz="1600" dirty="0" err="1"/>
              <a:t>knn</a:t>
            </a:r>
            <a:endParaRPr lang="pt-BR" sz="16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51CB4E-BCB9-E04E-99BD-F9B923AD0B97}"/>
              </a:ext>
            </a:extLst>
          </p:cNvPr>
          <p:cNvSpPr txBox="1"/>
          <p:nvPr/>
        </p:nvSpPr>
        <p:spPr>
          <a:xfrm>
            <a:off x="9995854" y="4873156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Com </a:t>
            </a:r>
            <a:r>
              <a:rPr lang="pt-BR" sz="1600" dirty="0" err="1"/>
              <a:t>knn</a:t>
            </a: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76938C-DC47-8D47-9614-32E6291E1FD7}"/>
              </a:ext>
            </a:extLst>
          </p:cNvPr>
          <p:cNvSpPr txBox="1"/>
          <p:nvPr/>
        </p:nvSpPr>
        <p:spPr>
          <a:xfrm>
            <a:off x="6968382" y="1966847"/>
            <a:ext cx="4310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Gráfico de dispersão das previsões </a:t>
            </a:r>
            <a:r>
              <a:rPr lang="pt-BR" sz="2000" i="1" dirty="0"/>
              <a:t>OOF</a:t>
            </a:r>
          </a:p>
        </p:txBody>
      </p:sp>
    </p:spTree>
    <p:extLst>
      <p:ext uri="{BB962C8B-B14F-4D97-AF65-F5344CB8AC3E}">
        <p14:creationId xmlns:p14="http://schemas.microsoft.com/office/powerpoint/2010/main" val="4128470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áfico 64">
            <a:extLst>
              <a:ext uri="{FF2B5EF4-FFF2-40B4-BE49-F238E27FC236}">
                <a16:creationId xmlns:a16="http://schemas.microsoft.com/office/drawing/2014/main" id="{7AC2FCB6-8CEB-5D48-8762-F7CB2633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207377" cy="686665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BCFCC7AC-AAD9-804C-8D10-31C06B6330C3}"/>
              </a:ext>
            </a:extLst>
          </p:cNvPr>
          <p:cNvSpPr/>
          <p:nvPr/>
        </p:nvSpPr>
        <p:spPr>
          <a:xfrm>
            <a:off x="3584257" y="3360557"/>
            <a:ext cx="405288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6D0BF5-B953-FA45-BC3F-4B70C3F0F6DF}"/>
              </a:ext>
            </a:extLst>
          </p:cNvPr>
          <p:cNvSpPr/>
          <p:nvPr/>
        </p:nvSpPr>
        <p:spPr>
          <a:xfrm>
            <a:off x="7752398" y="3360556"/>
            <a:ext cx="407431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" name="Retângulo com Único Canto Aparado 4">
            <a:extLst>
              <a:ext uri="{FF2B5EF4-FFF2-40B4-BE49-F238E27FC236}">
                <a16:creationId xmlns:a16="http://schemas.microsoft.com/office/drawing/2014/main" id="{CCEF48B7-DC96-E641-9C4F-4AB8A9E0AB27}"/>
              </a:ext>
            </a:extLst>
          </p:cNvPr>
          <p:cNvSpPr/>
          <p:nvPr/>
        </p:nvSpPr>
        <p:spPr>
          <a:xfrm>
            <a:off x="4717415" y="5795010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KNN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0.68559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0.70495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0.69423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7" name="Retângulo com Único Canto Aparado 6">
            <a:extLst>
              <a:ext uri="{FF2B5EF4-FFF2-40B4-BE49-F238E27FC236}">
                <a16:creationId xmlns:a16="http://schemas.microsoft.com/office/drawing/2014/main" id="{090BB4E1-CB3C-9048-B06F-6AFFE6CA2052}"/>
              </a:ext>
            </a:extLst>
          </p:cNvPr>
          <p:cNvSpPr/>
          <p:nvPr/>
        </p:nvSpPr>
        <p:spPr>
          <a:xfrm>
            <a:off x="4717415" y="4907280"/>
            <a:ext cx="1771650" cy="769620"/>
          </a:xfrm>
          <a:prstGeom prst="snip1Rect">
            <a:avLst/>
          </a:prstGeom>
          <a:solidFill>
            <a:srgbClr val="223840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Blending</a:t>
            </a:r>
            <a:endParaRPr lang="pt-BR" sz="1000" b="1" dirty="0">
              <a:solidFill>
                <a:schemeClr val="bg1"/>
              </a:solidFill>
            </a:endParaRPr>
          </a:p>
          <a:p>
            <a:pPr algn="r"/>
            <a:endParaRPr lang="pt-BR" sz="1000" dirty="0">
              <a:solidFill>
                <a:schemeClr val="bg1"/>
              </a:solidFill>
            </a:endParaRP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0.70371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0.69425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16" name="Retângulo com Único Canto Aparado 15">
            <a:extLst>
              <a:ext uri="{FF2B5EF4-FFF2-40B4-BE49-F238E27FC236}">
                <a16:creationId xmlns:a16="http://schemas.microsoft.com/office/drawing/2014/main" id="{E0E07F04-CA3F-0441-AE6A-D7EE200B715D}"/>
              </a:ext>
            </a:extLst>
          </p:cNvPr>
          <p:cNvSpPr/>
          <p:nvPr/>
        </p:nvSpPr>
        <p:spPr>
          <a:xfrm>
            <a:off x="5758815" y="3515100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100" b="1" dirty="0" err="1">
                <a:solidFill>
                  <a:schemeClr val="tx1"/>
                </a:solidFill>
              </a:rPr>
              <a:t>AutoGluon</a:t>
            </a:r>
            <a:r>
              <a:rPr lang="pt-BR" sz="1100" b="1" dirty="0">
                <a:solidFill>
                  <a:schemeClr val="tx1"/>
                </a:solidFill>
              </a:rPr>
              <a:t> + </a:t>
            </a:r>
            <a:r>
              <a:rPr lang="pt-BR" sz="1100" b="1" dirty="0" err="1">
                <a:solidFill>
                  <a:schemeClr val="tx1"/>
                </a:solidFill>
              </a:rPr>
              <a:t>PseudoLabel</a:t>
            </a:r>
            <a:r>
              <a:rPr lang="pt-BR" sz="1100" b="1" dirty="0">
                <a:solidFill>
                  <a:schemeClr val="tx1"/>
                </a:solidFill>
              </a:rPr>
              <a:t> </a:t>
            </a:r>
          </a:p>
          <a:p>
            <a:r>
              <a:rPr lang="pt-BR" sz="1100" b="1" dirty="0">
                <a:solidFill>
                  <a:schemeClr val="tx1"/>
                </a:solidFill>
              </a:rPr>
              <a:t>+ KNN </a:t>
            </a:r>
            <a:r>
              <a:rPr lang="pt-BR" sz="1100" b="1" dirty="0" err="1">
                <a:solidFill>
                  <a:schemeClr val="tx1"/>
                </a:solidFill>
              </a:rPr>
              <a:t>Features</a:t>
            </a:r>
            <a:endParaRPr lang="pt-BR" sz="1100" b="1" dirty="0">
              <a:solidFill>
                <a:schemeClr val="tx1"/>
              </a:solidFill>
            </a:endParaRPr>
          </a:p>
          <a:p>
            <a:pPr algn="r"/>
            <a:r>
              <a:rPr lang="pt-BR" sz="1050" dirty="0">
                <a:solidFill>
                  <a:schemeClr val="tx1"/>
                </a:solidFill>
              </a:rPr>
              <a:t>CV: 0.69043</a:t>
            </a:r>
          </a:p>
          <a:p>
            <a:pPr algn="r"/>
            <a:r>
              <a:rPr lang="pt-BR" sz="1050" dirty="0" err="1">
                <a:solidFill>
                  <a:schemeClr val="tx1"/>
                </a:solidFill>
              </a:rPr>
              <a:t>Public</a:t>
            </a:r>
            <a:r>
              <a:rPr lang="pt-BR" sz="1050" dirty="0">
                <a:solidFill>
                  <a:schemeClr val="tx1"/>
                </a:solidFill>
              </a:rPr>
              <a:t>: 0.70019</a:t>
            </a:r>
          </a:p>
          <a:p>
            <a:pPr algn="r"/>
            <a:r>
              <a:rPr lang="pt-BR" sz="1050" dirty="0">
                <a:solidFill>
                  <a:schemeClr val="tx1"/>
                </a:solidFill>
              </a:rPr>
              <a:t>Private: 0.69411</a:t>
            </a:r>
          </a:p>
        </p:txBody>
      </p:sp>
      <p:sp>
        <p:nvSpPr>
          <p:cNvPr id="19" name="Retângulo com Único Canto Aparado 18">
            <a:extLst>
              <a:ext uri="{FF2B5EF4-FFF2-40B4-BE49-F238E27FC236}">
                <a16:creationId xmlns:a16="http://schemas.microsoft.com/office/drawing/2014/main" id="{A3418C72-AE09-F340-B895-26E62235CDC8}"/>
              </a:ext>
            </a:extLst>
          </p:cNvPr>
          <p:cNvSpPr/>
          <p:nvPr/>
        </p:nvSpPr>
        <p:spPr>
          <a:xfrm>
            <a:off x="3686175" y="3515100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0.68727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0.69967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0.68905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20" name="Retângulo com Único Canto Aparado 19">
            <a:extLst>
              <a:ext uri="{FF2B5EF4-FFF2-40B4-BE49-F238E27FC236}">
                <a16:creationId xmlns:a16="http://schemas.microsoft.com/office/drawing/2014/main" id="{CF893C93-9F7E-784D-A3F7-31DCE6CC577B}"/>
              </a:ext>
            </a:extLst>
          </p:cNvPr>
          <p:cNvSpPr/>
          <p:nvPr/>
        </p:nvSpPr>
        <p:spPr>
          <a:xfrm>
            <a:off x="1485900" y="3515100"/>
            <a:ext cx="1899285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  <a:r>
              <a:rPr lang="pt-BR" sz="1050" b="1" dirty="0" err="1">
                <a:solidFill>
                  <a:schemeClr val="tx1"/>
                </a:solidFill>
              </a:rPr>
              <a:t>Features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0.68426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0.70144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0.69412</a:t>
            </a:r>
          </a:p>
        </p:txBody>
      </p:sp>
      <p:sp>
        <p:nvSpPr>
          <p:cNvPr id="21" name="Retângulo com Único Canto Aparado 20">
            <a:extLst>
              <a:ext uri="{FF2B5EF4-FFF2-40B4-BE49-F238E27FC236}">
                <a16:creationId xmlns:a16="http://schemas.microsoft.com/office/drawing/2014/main" id="{1F206C7E-BB8D-EC49-8F8B-15A4B879E812}"/>
              </a:ext>
            </a:extLst>
          </p:cNvPr>
          <p:cNvSpPr/>
          <p:nvPr/>
        </p:nvSpPr>
        <p:spPr>
          <a:xfrm>
            <a:off x="7819031" y="3515100"/>
            <a:ext cx="184170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0.68169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0.70034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0.69295</a:t>
            </a:r>
          </a:p>
        </p:txBody>
      </p:sp>
      <p:sp>
        <p:nvSpPr>
          <p:cNvPr id="22" name="Retângulo com Único Canto Aparado 21">
            <a:extLst>
              <a:ext uri="{FF2B5EF4-FFF2-40B4-BE49-F238E27FC236}">
                <a16:creationId xmlns:a16="http://schemas.microsoft.com/office/drawing/2014/main" id="{B2E56DC2-348E-7F41-A92E-D3D59FC36AAC}"/>
              </a:ext>
            </a:extLst>
          </p:cNvPr>
          <p:cNvSpPr/>
          <p:nvPr/>
        </p:nvSpPr>
        <p:spPr>
          <a:xfrm>
            <a:off x="9904095" y="3515100"/>
            <a:ext cx="184170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r>
              <a:rPr lang="pt-BR" sz="1050" b="1" dirty="0">
                <a:solidFill>
                  <a:schemeClr val="tx1"/>
                </a:solidFill>
              </a:rPr>
              <a:t>+ KNN </a:t>
            </a:r>
            <a:r>
              <a:rPr lang="pt-BR" sz="1050" b="1" dirty="0" err="1">
                <a:solidFill>
                  <a:schemeClr val="tx1"/>
                </a:solidFill>
              </a:rPr>
              <a:t>Features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0.68164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0.70096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0.69111</a:t>
            </a:r>
          </a:p>
        </p:txBody>
      </p:sp>
      <p:sp>
        <p:nvSpPr>
          <p:cNvPr id="25" name="Retângulo com Único Canto Aparado 24">
            <a:extLst>
              <a:ext uri="{FF2B5EF4-FFF2-40B4-BE49-F238E27FC236}">
                <a16:creationId xmlns:a16="http://schemas.microsoft.com/office/drawing/2014/main" id="{FF5FF95D-A44E-CA40-99DD-23C09F83533D}"/>
              </a:ext>
            </a:extLst>
          </p:cNvPr>
          <p:cNvSpPr/>
          <p:nvPr/>
        </p:nvSpPr>
        <p:spPr>
          <a:xfrm>
            <a:off x="4733795" y="1739137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Tomek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0.68243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0.69805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0.69049</a:t>
            </a:r>
          </a:p>
        </p:txBody>
      </p:sp>
      <p:sp>
        <p:nvSpPr>
          <p:cNvPr id="26" name="Retângulo com Único Canto Aparado 25">
            <a:extLst>
              <a:ext uri="{FF2B5EF4-FFF2-40B4-BE49-F238E27FC236}">
                <a16:creationId xmlns:a16="http://schemas.microsoft.com/office/drawing/2014/main" id="{BF927338-4530-F747-BA18-AC4D31BE24DE}"/>
              </a:ext>
            </a:extLst>
          </p:cNvPr>
          <p:cNvSpPr/>
          <p:nvPr/>
        </p:nvSpPr>
        <p:spPr>
          <a:xfrm>
            <a:off x="1481749" y="1715410"/>
            <a:ext cx="1899285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0.68461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0.69908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0.69678</a:t>
            </a:r>
          </a:p>
        </p:txBody>
      </p:sp>
      <p:sp>
        <p:nvSpPr>
          <p:cNvPr id="50" name="Retângulo com Único Canto Aparado 49">
            <a:extLst>
              <a:ext uri="{FF2B5EF4-FFF2-40B4-BE49-F238E27FC236}">
                <a16:creationId xmlns:a16="http://schemas.microsoft.com/office/drawing/2014/main" id="{FF3BDEF6-F4B8-B24C-950E-DA6D7A76542B}"/>
              </a:ext>
            </a:extLst>
          </p:cNvPr>
          <p:cNvSpPr/>
          <p:nvPr/>
        </p:nvSpPr>
        <p:spPr>
          <a:xfrm>
            <a:off x="8068743" y="1307018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0.684772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0.69824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0.69329</a:t>
            </a:r>
          </a:p>
        </p:txBody>
      </p:sp>
      <p:sp>
        <p:nvSpPr>
          <p:cNvPr id="51" name="Retângulo com Único Canto Aparado 50">
            <a:extLst>
              <a:ext uri="{FF2B5EF4-FFF2-40B4-BE49-F238E27FC236}">
                <a16:creationId xmlns:a16="http://schemas.microsoft.com/office/drawing/2014/main" id="{B47E61C4-789D-2C4A-924A-C5F52570B5F5}"/>
              </a:ext>
            </a:extLst>
          </p:cNvPr>
          <p:cNvSpPr/>
          <p:nvPr/>
        </p:nvSpPr>
        <p:spPr>
          <a:xfrm>
            <a:off x="10123173" y="2182177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0.68346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0.69839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0.69431</a:t>
            </a:r>
          </a:p>
        </p:txBody>
      </p:sp>
      <p:cxnSp>
        <p:nvCxnSpPr>
          <p:cNvPr id="64" name="Conector Angulado 63">
            <a:extLst>
              <a:ext uri="{FF2B5EF4-FFF2-40B4-BE49-F238E27FC236}">
                <a16:creationId xmlns:a16="http://schemas.microsoft.com/office/drawing/2014/main" id="{8D847D8F-B6E1-2045-B0EC-30431D5A52E0}"/>
              </a:ext>
            </a:extLst>
          </p:cNvPr>
          <p:cNvCxnSpPr>
            <a:cxnSpLocks/>
            <a:stCxn id="50" idx="0"/>
            <a:endCxn id="51" idx="3"/>
          </p:cNvCxnSpPr>
          <p:nvPr/>
        </p:nvCxnSpPr>
        <p:spPr>
          <a:xfrm>
            <a:off x="9840393" y="1792793"/>
            <a:ext cx="1168605" cy="389384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ângulo com Único Canto Aparado 102">
            <a:extLst>
              <a:ext uri="{FF2B5EF4-FFF2-40B4-BE49-F238E27FC236}">
                <a16:creationId xmlns:a16="http://schemas.microsoft.com/office/drawing/2014/main" id="{52951A45-EE82-C349-AC5E-6E3DC5C0E7B2}"/>
              </a:ext>
            </a:extLst>
          </p:cNvPr>
          <p:cNvSpPr/>
          <p:nvPr/>
        </p:nvSpPr>
        <p:spPr>
          <a:xfrm>
            <a:off x="2397442" y="70576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Fork</a:t>
            </a:r>
            <a:r>
              <a:rPr lang="pt-BR" sz="1050" b="1" dirty="0">
                <a:solidFill>
                  <a:schemeClr val="tx1"/>
                </a:solidFill>
              </a:rPr>
              <a:t> </a:t>
            </a:r>
            <a:r>
              <a:rPr lang="pt-BR" sz="1050" b="1" dirty="0" err="1">
                <a:solidFill>
                  <a:schemeClr val="tx1"/>
                </a:solidFill>
              </a:rPr>
              <a:t>of</a:t>
            </a:r>
            <a:r>
              <a:rPr lang="pt-BR" sz="1050" b="1" dirty="0">
                <a:solidFill>
                  <a:schemeClr val="tx1"/>
                </a:solidFill>
              </a:rPr>
              <a:t> 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 Tunado</a:t>
            </a: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0.68232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0.69146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0.69068</a:t>
            </a:r>
          </a:p>
        </p:txBody>
      </p:sp>
      <p:sp>
        <p:nvSpPr>
          <p:cNvPr id="104" name="Retângulo com Único Canto Aparado 103">
            <a:extLst>
              <a:ext uri="{FF2B5EF4-FFF2-40B4-BE49-F238E27FC236}">
                <a16:creationId xmlns:a16="http://schemas.microsoft.com/office/drawing/2014/main" id="{A5E00484-003D-E84E-B3B2-3110E647E327}"/>
              </a:ext>
            </a:extLst>
          </p:cNvPr>
          <p:cNvSpPr/>
          <p:nvPr/>
        </p:nvSpPr>
        <p:spPr>
          <a:xfrm>
            <a:off x="5856288" y="70576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 Tunado</a:t>
            </a: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0.68046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0.69097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0.69197</a:t>
            </a:r>
          </a:p>
        </p:txBody>
      </p:sp>
      <p:cxnSp>
        <p:nvCxnSpPr>
          <p:cNvPr id="105" name="Conector Angulado 104">
            <a:extLst>
              <a:ext uri="{FF2B5EF4-FFF2-40B4-BE49-F238E27FC236}">
                <a16:creationId xmlns:a16="http://schemas.microsoft.com/office/drawing/2014/main" id="{0FAA4008-9A53-8C47-8617-B054C3D9F454}"/>
              </a:ext>
            </a:extLst>
          </p:cNvPr>
          <p:cNvCxnSpPr>
            <a:cxnSpLocks/>
            <a:stCxn id="104" idx="0"/>
            <a:endCxn id="50" idx="2"/>
          </p:cNvCxnSpPr>
          <p:nvPr/>
        </p:nvCxnSpPr>
        <p:spPr>
          <a:xfrm>
            <a:off x="7627938" y="556351"/>
            <a:ext cx="440805" cy="1236442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Angulado 107">
            <a:extLst>
              <a:ext uri="{FF2B5EF4-FFF2-40B4-BE49-F238E27FC236}">
                <a16:creationId xmlns:a16="http://schemas.microsoft.com/office/drawing/2014/main" id="{D3BC88EB-51E3-4645-B1F8-FEE7F2DBD9B9}"/>
              </a:ext>
            </a:extLst>
          </p:cNvPr>
          <p:cNvCxnSpPr>
            <a:cxnSpLocks/>
            <a:stCxn id="104" idx="1"/>
            <a:endCxn id="25" idx="3"/>
          </p:cNvCxnSpPr>
          <p:nvPr/>
        </p:nvCxnSpPr>
        <p:spPr>
          <a:xfrm rot="5400000">
            <a:off x="5832362" y="829385"/>
            <a:ext cx="697011" cy="1122493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Angulado 110">
            <a:extLst>
              <a:ext uri="{FF2B5EF4-FFF2-40B4-BE49-F238E27FC236}">
                <a16:creationId xmlns:a16="http://schemas.microsoft.com/office/drawing/2014/main" id="{92C55ADC-AE8D-374D-B49A-6210EF4D9D78}"/>
              </a:ext>
            </a:extLst>
          </p:cNvPr>
          <p:cNvCxnSpPr>
            <a:cxnSpLocks/>
            <a:stCxn id="103" idx="1"/>
            <a:endCxn id="26" idx="3"/>
          </p:cNvCxnSpPr>
          <p:nvPr/>
        </p:nvCxnSpPr>
        <p:spPr>
          <a:xfrm rot="5400000">
            <a:off x="2520688" y="952831"/>
            <a:ext cx="673284" cy="851875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E188B1D7-DDB0-FF4A-AD9D-C9B193DFD51B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>
            <a:off x="2431392" y="2686960"/>
            <a:ext cx="4151" cy="82814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11A70C4B-8A2B-4F42-84DF-A6AC2AF70904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flipH="1">
            <a:off x="2435543" y="2710687"/>
            <a:ext cx="3184077" cy="804413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3D536F31-B38F-174A-BD0F-9C3D888CFE4D}"/>
              </a:ext>
            </a:extLst>
          </p:cNvPr>
          <p:cNvCxnSpPr>
            <a:cxnSpLocks/>
            <a:stCxn id="50" idx="1"/>
            <a:endCxn id="24" idx="0"/>
          </p:cNvCxnSpPr>
          <p:nvPr/>
        </p:nvCxnSpPr>
        <p:spPr>
          <a:xfrm flipH="1">
            <a:off x="5610702" y="2278568"/>
            <a:ext cx="3343866" cy="108198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B60FA05B-50CA-7345-98BF-0074EF3439E2}"/>
              </a:ext>
            </a:extLst>
          </p:cNvPr>
          <p:cNvCxnSpPr>
            <a:cxnSpLocks/>
            <a:stCxn id="25" idx="1"/>
            <a:endCxn id="24" idx="0"/>
          </p:cNvCxnSpPr>
          <p:nvPr/>
        </p:nvCxnSpPr>
        <p:spPr>
          <a:xfrm flipH="1">
            <a:off x="5610702" y="2710687"/>
            <a:ext cx="8918" cy="64987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de Seta Reta 137">
            <a:extLst>
              <a:ext uri="{FF2B5EF4-FFF2-40B4-BE49-F238E27FC236}">
                <a16:creationId xmlns:a16="http://schemas.microsoft.com/office/drawing/2014/main" id="{59CD1D24-9119-C449-B5B9-974CB6E1CDEF}"/>
              </a:ext>
            </a:extLst>
          </p:cNvPr>
          <p:cNvCxnSpPr>
            <a:cxnSpLocks/>
            <a:stCxn id="25" idx="1"/>
            <a:endCxn id="23" idx="0"/>
          </p:cNvCxnSpPr>
          <p:nvPr/>
        </p:nvCxnSpPr>
        <p:spPr>
          <a:xfrm>
            <a:off x="5619620" y="2710687"/>
            <a:ext cx="4169938" cy="64986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BA85A71E-D9C3-7740-B605-0EB22E50D88A}"/>
              </a:ext>
            </a:extLst>
          </p:cNvPr>
          <p:cNvCxnSpPr>
            <a:cxnSpLocks/>
            <a:stCxn id="51" idx="1"/>
            <a:endCxn id="23" idx="0"/>
          </p:cNvCxnSpPr>
          <p:nvPr/>
        </p:nvCxnSpPr>
        <p:spPr>
          <a:xfrm flipH="1">
            <a:off x="9789558" y="3153727"/>
            <a:ext cx="1219440" cy="20682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ta para a Direita 1">
            <a:extLst>
              <a:ext uri="{FF2B5EF4-FFF2-40B4-BE49-F238E27FC236}">
                <a16:creationId xmlns:a16="http://schemas.microsoft.com/office/drawing/2014/main" id="{5AF17C3A-7D93-4244-9513-35E3052EC8B5}"/>
              </a:ext>
            </a:extLst>
          </p:cNvPr>
          <p:cNvSpPr/>
          <p:nvPr/>
        </p:nvSpPr>
        <p:spPr>
          <a:xfrm>
            <a:off x="5547445" y="3889860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 para a Direita 37">
            <a:extLst>
              <a:ext uri="{FF2B5EF4-FFF2-40B4-BE49-F238E27FC236}">
                <a16:creationId xmlns:a16="http://schemas.microsoft.com/office/drawing/2014/main" id="{65E30C26-C5E8-2F4C-ABC4-ACB92C74F426}"/>
              </a:ext>
            </a:extLst>
          </p:cNvPr>
          <p:cNvSpPr/>
          <p:nvPr/>
        </p:nvSpPr>
        <p:spPr>
          <a:xfrm>
            <a:off x="9707921" y="3861793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9A6112C8-A422-5146-8777-7CFE8EC7835D}"/>
              </a:ext>
            </a:extLst>
          </p:cNvPr>
          <p:cNvSpPr/>
          <p:nvPr/>
        </p:nvSpPr>
        <p:spPr>
          <a:xfrm>
            <a:off x="5706474" y="7460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01.1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F6FBD129-A0BE-664A-B897-A25C53FFD162}"/>
              </a:ext>
            </a:extLst>
          </p:cNvPr>
          <p:cNvSpPr/>
          <p:nvPr/>
        </p:nvSpPr>
        <p:spPr>
          <a:xfrm>
            <a:off x="9944146" y="28226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02.2</a:t>
            </a:r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6AB0040E-17AB-7D4E-874D-8DFB6A271574}"/>
              </a:ext>
            </a:extLst>
          </p:cNvPr>
          <p:cNvSpPr/>
          <p:nvPr/>
        </p:nvSpPr>
        <p:spPr>
          <a:xfrm>
            <a:off x="2275456" y="73799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01.2</a:t>
            </a:r>
          </a:p>
        </p:txBody>
      </p:sp>
      <p:sp>
        <p:nvSpPr>
          <p:cNvPr id="47" name="Retângulo Arredondado 46">
            <a:extLst>
              <a:ext uri="{FF2B5EF4-FFF2-40B4-BE49-F238E27FC236}">
                <a16:creationId xmlns:a16="http://schemas.microsoft.com/office/drawing/2014/main" id="{F819915B-C7A1-5F4C-87FF-228C97D9FEEE}"/>
              </a:ext>
            </a:extLst>
          </p:cNvPr>
          <p:cNvSpPr/>
          <p:nvPr/>
        </p:nvSpPr>
        <p:spPr>
          <a:xfrm>
            <a:off x="1357109" y="23633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02.4</a:t>
            </a:r>
          </a:p>
        </p:txBody>
      </p:sp>
      <p:sp>
        <p:nvSpPr>
          <p:cNvPr id="48" name="Retângulo Arredondado 47">
            <a:extLst>
              <a:ext uri="{FF2B5EF4-FFF2-40B4-BE49-F238E27FC236}">
                <a16:creationId xmlns:a16="http://schemas.microsoft.com/office/drawing/2014/main" id="{8E1FC91B-CB25-FF43-82C0-9D5F4F4A3B31}"/>
              </a:ext>
            </a:extLst>
          </p:cNvPr>
          <p:cNvSpPr/>
          <p:nvPr/>
        </p:nvSpPr>
        <p:spPr>
          <a:xfrm>
            <a:off x="7918401" y="192564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02.1</a:t>
            </a:r>
          </a:p>
        </p:txBody>
      </p:sp>
      <p:sp>
        <p:nvSpPr>
          <p:cNvPr id="52" name="Retângulo Arredondado 51">
            <a:extLst>
              <a:ext uri="{FF2B5EF4-FFF2-40B4-BE49-F238E27FC236}">
                <a16:creationId xmlns:a16="http://schemas.microsoft.com/office/drawing/2014/main" id="{03070CDF-EA7C-B44D-AAD0-B03293C7FA1D}"/>
              </a:ext>
            </a:extLst>
          </p:cNvPr>
          <p:cNvSpPr/>
          <p:nvPr/>
        </p:nvSpPr>
        <p:spPr>
          <a:xfrm>
            <a:off x="4577753" y="236331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02.3</a:t>
            </a:r>
          </a:p>
        </p:txBody>
      </p:sp>
      <p:sp>
        <p:nvSpPr>
          <p:cNvPr id="53" name="Retângulo Arredondado 52">
            <a:extLst>
              <a:ext uri="{FF2B5EF4-FFF2-40B4-BE49-F238E27FC236}">
                <a16:creationId xmlns:a16="http://schemas.microsoft.com/office/drawing/2014/main" id="{8E6F8312-D909-1341-B763-5D9F520D14A1}"/>
              </a:ext>
            </a:extLst>
          </p:cNvPr>
          <p:cNvSpPr/>
          <p:nvPr/>
        </p:nvSpPr>
        <p:spPr>
          <a:xfrm>
            <a:off x="1380468" y="4171041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03.1</a:t>
            </a:r>
          </a:p>
        </p:txBody>
      </p:sp>
      <p:sp>
        <p:nvSpPr>
          <p:cNvPr id="54" name="Retângulo Arredondado 53">
            <a:extLst>
              <a:ext uri="{FF2B5EF4-FFF2-40B4-BE49-F238E27FC236}">
                <a16:creationId xmlns:a16="http://schemas.microsoft.com/office/drawing/2014/main" id="{2002534D-6DC2-7043-8201-B121DB5BB42A}"/>
              </a:ext>
            </a:extLst>
          </p:cNvPr>
          <p:cNvSpPr/>
          <p:nvPr/>
        </p:nvSpPr>
        <p:spPr>
          <a:xfrm>
            <a:off x="3628549" y="4172446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03.2A</a:t>
            </a:r>
          </a:p>
        </p:txBody>
      </p:sp>
      <p:sp>
        <p:nvSpPr>
          <p:cNvPr id="55" name="Retângulo Arredondado 54">
            <a:extLst>
              <a:ext uri="{FF2B5EF4-FFF2-40B4-BE49-F238E27FC236}">
                <a16:creationId xmlns:a16="http://schemas.microsoft.com/office/drawing/2014/main" id="{E958454B-2DF0-FA4D-A1DE-CF6285FC8189}"/>
              </a:ext>
            </a:extLst>
          </p:cNvPr>
          <p:cNvSpPr/>
          <p:nvPr/>
        </p:nvSpPr>
        <p:spPr>
          <a:xfrm>
            <a:off x="5675789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03.2B</a:t>
            </a:r>
          </a:p>
        </p:txBody>
      </p:sp>
      <p:sp>
        <p:nvSpPr>
          <p:cNvPr id="56" name="Retângulo Arredondado 55">
            <a:extLst>
              <a:ext uri="{FF2B5EF4-FFF2-40B4-BE49-F238E27FC236}">
                <a16:creationId xmlns:a16="http://schemas.microsoft.com/office/drawing/2014/main" id="{902FD511-9AE7-0A40-BE52-5D2FE56273AB}"/>
              </a:ext>
            </a:extLst>
          </p:cNvPr>
          <p:cNvSpPr/>
          <p:nvPr/>
        </p:nvSpPr>
        <p:spPr>
          <a:xfrm>
            <a:off x="9830123" y="4164094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03.3B</a:t>
            </a:r>
          </a:p>
        </p:txBody>
      </p:sp>
      <p:sp>
        <p:nvSpPr>
          <p:cNvPr id="57" name="Retângulo Arredondado 56">
            <a:extLst>
              <a:ext uri="{FF2B5EF4-FFF2-40B4-BE49-F238E27FC236}">
                <a16:creationId xmlns:a16="http://schemas.microsoft.com/office/drawing/2014/main" id="{7C3C972A-805F-ED4E-8A56-DAC1298B501F}"/>
              </a:ext>
            </a:extLst>
          </p:cNvPr>
          <p:cNvSpPr/>
          <p:nvPr/>
        </p:nvSpPr>
        <p:spPr>
          <a:xfrm>
            <a:off x="7756787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94E69AC-9C8C-CA48-A21F-0CE2B54E9549}"/>
              </a:ext>
            </a:extLst>
          </p:cNvPr>
          <p:cNvSpPr/>
          <p:nvPr/>
        </p:nvSpPr>
        <p:spPr>
          <a:xfrm>
            <a:off x="5470764" y="3646887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0099A70-2043-A346-974D-4B36511ACAD3}"/>
              </a:ext>
            </a:extLst>
          </p:cNvPr>
          <p:cNvSpPr/>
          <p:nvPr/>
        </p:nvSpPr>
        <p:spPr>
          <a:xfrm>
            <a:off x="9631240" y="3617805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9F47FD9-2504-8444-A6DD-7460F4595BEA}"/>
              </a:ext>
            </a:extLst>
          </p:cNvPr>
          <p:cNvCxnSpPr/>
          <p:nvPr/>
        </p:nvCxnSpPr>
        <p:spPr>
          <a:xfrm>
            <a:off x="1083684" y="15894"/>
            <a:ext cx="0" cy="6842106"/>
          </a:xfrm>
          <a:prstGeom prst="line">
            <a:avLst/>
          </a:prstGeom>
          <a:ln w="28575">
            <a:solidFill>
              <a:srgbClr val="22384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 Arredondado 83">
            <a:extLst>
              <a:ext uri="{FF2B5EF4-FFF2-40B4-BE49-F238E27FC236}">
                <a16:creationId xmlns:a16="http://schemas.microsoft.com/office/drawing/2014/main" id="{B4FCA1A9-8DBB-D148-9402-FE1F35FCF182}"/>
              </a:ext>
            </a:extLst>
          </p:cNvPr>
          <p:cNvSpPr/>
          <p:nvPr/>
        </p:nvSpPr>
        <p:spPr>
          <a:xfrm>
            <a:off x="4572000" y="538022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85" name="Retângulo Arredondado 84">
            <a:extLst>
              <a:ext uri="{FF2B5EF4-FFF2-40B4-BE49-F238E27FC236}">
                <a16:creationId xmlns:a16="http://schemas.microsoft.com/office/drawing/2014/main" id="{034FBA2E-5D29-084D-8BFA-7372196D0356}"/>
              </a:ext>
            </a:extLst>
          </p:cNvPr>
          <p:cNvSpPr/>
          <p:nvPr/>
        </p:nvSpPr>
        <p:spPr>
          <a:xfrm>
            <a:off x="4572000" y="64640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05</a:t>
            </a:r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7B69B06B-567B-3B48-A18F-5A95C8BB3018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5603240" y="5676900"/>
            <a:ext cx="0" cy="11228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>
            <a:extLst>
              <a:ext uri="{FF2B5EF4-FFF2-40B4-BE49-F238E27FC236}">
                <a16:creationId xmlns:a16="http://schemas.microsoft.com/office/drawing/2014/main" id="{B0B66C6E-176E-4448-BDFF-697D645D3DDC}"/>
              </a:ext>
            </a:extLst>
          </p:cNvPr>
          <p:cNvCxnSpPr>
            <a:cxnSpLocks/>
            <a:stCxn id="20" idx="1"/>
            <a:endCxn id="7" idx="2"/>
          </p:cNvCxnSpPr>
          <p:nvPr/>
        </p:nvCxnSpPr>
        <p:spPr>
          <a:xfrm rot="16200000" flipH="1">
            <a:off x="3173759" y="3748434"/>
            <a:ext cx="805440" cy="2281872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do 59">
            <a:extLst>
              <a:ext uri="{FF2B5EF4-FFF2-40B4-BE49-F238E27FC236}">
                <a16:creationId xmlns:a16="http://schemas.microsoft.com/office/drawing/2014/main" id="{4A631828-AFC0-CE4D-BB34-43E874955686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>
          <a:xfrm rot="5400000">
            <a:off x="7869038" y="3371570"/>
            <a:ext cx="540548" cy="3300493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654C6CB-F4CA-D14F-AC0A-5A31E17CA35D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flipH="1">
            <a:off x="5603240" y="4751543"/>
            <a:ext cx="7462" cy="15573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eta para a Direita 61">
            <a:extLst>
              <a:ext uri="{FF2B5EF4-FFF2-40B4-BE49-F238E27FC236}">
                <a16:creationId xmlns:a16="http://schemas.microsoft.com/office/drawing/2014/main" id="{2CB057D1-789C-9E4C-A680-F6891E68EF16}"/>
              </a:ext>
            </a:extLst>
          </p:cNvPr>
          <p:cNvSpPr/>
          <p:nvPr/>
        </p:nvSpPr>
        <p:spPr>
          <a:xfrm>
            <a:off x="301199" y="5040572"/>
            <a:ext cx="481285" cy="503035"/>
          </a:xfrm>
          <a:prstGeom prst="rightArrow">
            <a:avLst/>
          </a:prstGeom>
          <a:solidFill>
            <a:srgbClr val="2238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483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05A4DD9-D8CF-E541-AB68-609CCDA0209C}"/>
              </a:ext>
            </a:extLst>
          </p:cNvPr>
          <p:cNvSpPr/>
          <p:nvPr/>
        </p:nvSpPr>
        <p:spPr>
          <a:xfrm>
            <a:off x="7895757" y="5176218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-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0.70371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0.69425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Stage</a:t>
            </a:r>
            <a:r>
              <a:rPr lang="pt-BR" dirty="0"/>
              <a:t> 4: </a:t>
            </a:r>
            <a:r>
              <a:rPr lang="pt-BR" dirty="0" err="1"/>
              <a:t>Blending</a:t>
            </a:r>
            <a:endParaRPr lang="pt-BR" b="1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205"/>
            <a:ext cx="5257800" cy="438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📌:</a:t>
            </a:r>
          </a:p>
          <a:p>
            <a:r>
              <a:rPr lang="pt-BR" sz="2000" i="1" dirty="0" err="1"/>
              <a:t>Voting</a:t>
            </a:r>
            <a:r>
              <a:rPr lang="pt-BR" sz="2000" i="1" dirty="0"/>
              <a:t> </a:t>
            </a:r>
            <a:r>
              <a:rPr lang="pt-BR" sz="2000" dirty="0"/>
              <a:t>para decidir qual a classe final prevista</a:t>
            </a:r>
            <a:endParaRPr lang="pt-BR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6">
                <a:extLst>
                  <a:ext uri="{FF2B5EF4-FFF2-40B4-BE49-F238E27FC236}">
                    <a16:creationId xmlns:a16="http://schemas.microsoft.com/office/drawing/2014/main" id="{BBA01F00-56FF-DD4A-92EC-84B699240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543834"/>
                  </p:ext>
                </p:extLst>
              </p:nvPr>
            </p:nvGraphicFramePr>
            <p:xfrm>
              <a:off x="6603693" y="2382552"/>
              <a:ext cx="2840565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3111150117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274684994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158060106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163739596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3614448492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𝑺𝒖𝒃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𝑺𝒖𝒃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𝑺𝒖𝒃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𝑺𝒖𝒃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𝑺𝒖𝒃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403638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305923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545024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64124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8930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6">
                <a:extLst>
                  <a:ext uri="{FF2B5EF4-FFF2-40B4-BE49-F238E27FC236}">
                    <a16:creationId xmlns:a16="http://schemas.microsoft.com/office/drawing/2014/main" id="{BBA01F00-56FF-DD4A-92EC-84B699240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543834"/>
                  </p:ext>
                </p:extLst>
              </p:nvPr>
            </p:nvGraphicFramePr>
            <p:xfrm>
              <a:off x="6603693" y="2382552"/>
              <a:ext cx="2840565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3111150117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274684994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158060106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163739596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3614448492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t="-2632" r="-40444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632" r="-30444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632" r="-20444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632" r="-10444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2632" r="-444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403638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305923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545024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64124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89302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Espaço Reservado para Conteúdo 9">
            <a:extLst>
              <a:ext uri="{FF2B5EF4-FFF2-40B4-BE49-F238E27FC236}">
                <a16:creationId xmlns:a16="http://schemas.microsoft.com/office/drawing/2014/main" id="{3E163991-5BE0-0A43-BBAC-C2C542F1951A}"/>
              </a:ext>
            </a:extLst>
          </p:cNvPr>
          <p:cNvSpPr txBox="1">
            <a:spLocks/>
          </p:cNvSpPr>
          <p:nvPr/>
        </p:nvSpPr>
        <p:spPr>
          <a:xfrm>
            <a:off x="887576" y="3904377"/>
            <a:ext cx="5257789" cy="2529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Tentativa 👎 📉:</a:t>
            </a:r>
          </a:p>
          <a:p>
            <a:r>
              <a:rPr lang="pt-BR" sz="2000" dirty="0"/>
              <a:t>Calcular média ponderada (arbitrária) de maneira sequencial;</a:t>
            </a:r>
          </a:p>
          <a:p>
            <a:r>
              <a:rPr lang="pt-BR" sz="2000" dirty="0"/>
              <a:t>Usar método numérico </a:t>
            </a:r>
            <a:r>
              <a:rPr lang="pt-BR" sz="2000" i="1" dirty="0" err="1"/>
              <a:t>nelder-mead</a:t>
            </a:r>
            <a:r>
              <a:rPr lang="pt-BR" sz="2000" i="1" dirty="0"/>
              <a:t> </a:t>
            </a:r>
            <a:r>
              <a:rPr lang="pt-BR" sz="2000" dirty="0"/>
              <a:t>para média ponderada das probabilidades estimadas</a:t>
            </a:r>
          </a:p>
          <a:p>
            <a:r>
              <a:rPr lang="pt-BR" sz="2000" dirty="0" err="1"/>
              <a:t>S</a:t>
            </a:r>
            <a:r>
              <a:rPr lang="pt-BR" sz="2000" i="1" dirty="0" err="1"/>
              <a:t>tacking</a:t>
            </a:r>
            <a:r>
              <a:rPr lang="pt-BR" sz="2000" i="1" dirty="0"/>
              <a:t> </a:t>
            </a:r>
            <a:r>
              <a:rPr lang="pt-BR" sz="2000" dirty="0"/>
              <a:t>com regressão logística</a:t>
            </a:r>
          </a:p>
          <a:p>
            <a:endParaRPr lang="pt-BR" sz="20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14A1ED-5CBB-2C4E-8906-CE1073CD7E90}"/>
              </a:ext>
            </a:extLst>
          </p:cNvPr>
          <p:cNvSpPr txBox="1"/>
          <p:nvPr/>
        </p:nvSpPr>
        <p:spPr>
          <a:xfrm>
            <a:off x="7945122" y="4680519"/>
            <a:ext cx="92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Scores: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5A5B8C-DF09-3244-8CD0-97944D71CC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a 16">
                <a:extLst>
                  <a:ext uri="{FF2B5EF4-FFF2-40B4-BE49-F238E27FC236}">
                    <a16:creationId xmlns:a16="http://schemas.microsoft.com/office/drawing/2014/main" id="{0267B917-4F1F-3E41-939E-58CA2318D5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174326"/>
                  </p:ext>
                </p:extLst>
              </p:nvPr>
            </p:nvGraphicFramePr>
            <p:xfrm>
              <a:off x="11119108" y="2382552"/>
              <a:ext cx="568113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2794190228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89122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87489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414619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222616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350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a 16">
                <a:extLst>
                  <a:ext uri="{FF2B5EF4-FFF2-40B4-BE49-F238E27FC236}">
                    <a16:creationId xmlns:a16="http://schemas.microsoft.com/office/drawing/2014/main" id="{0267B917-4F1F-3E41-939E-58CA2318D5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174326"/>
                  </p:ext>
                </p:extLst>
              </p:nvPr>
            </p:nvGraphicFramePr>
            <p:xfrm>
              <a:off x="11119108" y="2382552"/>
              <a:ext cx="568113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2794190228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2174" t="-2632" r="-4348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89122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B6C64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87489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414619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222616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2666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3509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Seta para a Direita 17">
            <a:extLst>
              <a:ext uri="{FF2B5EF4-FFF2-40B4-BE49-F238E27FC236}">
                <a16:creationId xmlns:a16="http://schemas.microsoft.com/office/drawing/2014/main" id="{201E7B7F-F6FB-7A49-9CAE-9EFB596DE32B}"/>
              </a:ext>
            </a:extLst>
          </p:cNvPr>
          <p:cNvSpPr/>
          <p:nvPr/>
        </p:nvSpPr>
        <p:spPr>
          <a:xfrm>
            <a:off x="9572374" y="3267654"/>
            <a:ext cx="251460" cy="331598"/>
          </a:xfrm>
          <a:prstGeom prst="rightArrow">
            <a:avLst/>
          </a:prstGeom>
          <a:solidFill>
            <a:srgbClr val="2238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2" descr="App Voting Icon Images, Stock Photos &amp;amp; Vectors | Shutterstock">
            <a:extLst>
              <a:ext uri="{FF2B5EF4-FFF2-40B4-BE49-F238E27FC236}">
                <a16:creationId xmlns:a16="http://schemas.microsoft.com/office/drawing/2014/main" id="{113EA68F-922F-B740-8370-9859F1B93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5" t="7130" r="13760" b="16028"/>
          <a:stretch/>
        </p:blipFill>
        <p:spPr bwMode="auto">
          <a:xfrm>
            <a:off x="9951950" y="3006899"/>
            <a:ext cx="715599" cy="85310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DA4B9426-D988-A545-9E5D-AC25AF529363}"/>
              </a:ext>
            </a:extLst>
          </p:cNvPr>
          <p:cNvSpPr/>
          <p:nvPr/>
        </p:nvSpPr>
        <p:spPr>
          <a:xfrm>
            <a:off x="10674721" y="3263200"/>
            <a:ext cx="251460" cy="331598"/>
          </a:xfrm>
          <a:prstGeom prst="rightArrow">
            <a:avLst/>
          </a:prstGeom>
          <a:solidFill>
            <a:srgbClr val="2238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183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áfico 64">
            <a:extLst>
              <a:ext uri="{FF2B5EF4-FFF2-40B4-BE49-F238E27FC236}">
                <a16:creationId xmlns:a16="http://schemas.microsoft.com/office/drawing/2014/main" id="{7AC2FCB6-8CEB-5D48-8762-F7CB2633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207377" cy="686665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BCFCC7AC-AAD9-804C-8D10-31C06B6330C3}"/>
              </a:ext>
            </a:extLst>
          </p:cNvPr>
          <p:cNvSpPr/>
          <p:nvPr/>
        </p:nvSpPr>
        <p:spPr>
          <a:xfrm>
            <a:off x="3584257" y="3360557"/>
            <a:ext cx="405288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6D0BF5-B953-FA45-BC3F-4B70C3F0F6DF}"/>
              </a:ext>
            </a:extLst>
          </p:cNvPr>
          <p:cNvSpPr/>
          <p:nvPr/>
        </p:nvSpPr>
        <p:spPr>
          <a:xfrm>
            <a:off x="7752398" y="3360556"/>
            <a:ext cx="4074319" cy="1390986"/>
          </a:xfrm>
          <a:prstGeom prst="rect">
            <a:avLst/>
          </a:prstGeom>
          <a:solidFill>
            <a:srgbClr val="BFB6BF"/>
          </a:solidFill>
          <a:ln w="57150">
            <a:solidFill>
              <a:srgbClr val="22384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900" dirty="0">
                <a:solidFill>
                  <a:schemeClr val="tx1"/>
                </a:solidFill>
              </a:rPr>
              <a:t>(*) É o mesmo notebook + KNN </a:t>
            </a:r>
            <a:r>
              <a:rPr lang="pt-BR" sz="900" dirty="0" err="1">
                <a:solidFill>
                  <a:schemeClr val="tx1"/>
                </a:solidFill>
              </a:rPr>
              <a:t>features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5" name="Retângulo com Único Canto Aparado 4">
            <a:extLst>
              <a:ext uri="{FF2B5EF4-FFF2-40B4-BE49-F238E27FC236}">
                <a16:creationId xmlns:a16="http://schemas.microsoft.com/office/drawing/2014/main" id="{CCEF48B7-DC96-E641-9C4F-4AB8A9E0AB27}"/>
              </a:ext>
            </a:extLst>
          </p:cNvPr>
          <p:cNvSpPr/>
          <p:nvPr/>
        </p:nvSpPr>
        <p:spPr>
          <a:xfrm>
            <a:off x="4717415" y="5795010"/>
            <a:ext cx="1771650" cy="971550"/>
          </a:xfrm>
          <a:prstGeom prst="snip1Rect">
            <a:avLst/>
          </a:prstGeom>
          <a:solidFill>
            <a:srgbClr val="223840"/>
          </a:solidFill>
          <a:ln w="38100">
            <a:solidFill>
              <a:srgbClr val="DCD3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bg1"/>
                </a:solidFill>
              </a:rPr>
              <a:t>AutoGluon</a:t>
            </a:r>
            <a:r>
              <a:rPr lang="pt-BR" sz="1050" b="1" dirty="0">
                <a:solidFill>
                  <a:schemeClr val="bg1"/>
                </a:solidFill>
              </a:rPr>
              <a:t> + KNN + </a:t>
            </a:r>
            <a:r>
              <a:rPr lang="pt-BR" sz="1050" b="1" dirty="0" err="1">
                <a:solidFill>
                  <a:schemeClr val="bg1"/>
                </a:solidFill>
              </a:rPr>
              <a:t>PseudoLabel</a:t>
            </a:r>
            <a:endParaRPr lang="pt-BR" sz="1050" b="1" dirty="0">
              <a:solidFill>
                <a:schemeClr val="bg1"/>
              </a:solidFill>
            </a:endParaRP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CV: 0.68559</a:t>
            </a:r>
          </a:p>
          <a:p>
            <a:pPr algn="r"/>
            <a:r>
              <a:rPr lang="pt-BR" sz="1000" dirty="0" err="1">
                <a:solidFill>
                  <a:schemeClr val="bg1"/>
                </a:solidFill>
              </a:rPr>
              <a:t>Public</a:t>
            </a:r>
            <a:r>
              <a:rPr lang="pt-BR" sz="1000" dirty="0">
                <a:solidFill>
                  <a:schemeClr val="bg1"/>
                </a:solidFill>
              </a:rPr>
              <a:t>: 0.70495</a:t>
            </a:r>
          </a:p>
          <a:p>
            <a:pPr algn="r"/>
            <a:r>
              <a:rPr lang="pt-BR" sz="1000" dirty="0">
                <a:solidFill>
                  <a:schemeClr val="bg1"/>
                </a:solidFill>
              </a:rPr>
              <a:t>Private: 0.69423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  <a:p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7" name="Retângulo com Único Canto Aparado 6">
            <a:extLst>
              <a:ext uri="{FF2B5EF4-FFF2-40B4-BE49-F238E27FC236}">
                <a16:creationId xmlns:a16="http://schemas.microsoft.com/office/drawing/2014/main" id="{090BB4E1-CB3C-9048-B06F-6AFFE6CA2052}"/>
              </a:ext>
            </a:extLst>
          </p:cNvPr>
          <p:cNvSpPr/>
          <p:nvPr/>
        </p:nvSpPr>
        <p:spPr>
          <a:xfrm>
            <a:off x="4717415" y="4907280"/>
            <a:ext cx="1771650" cy="76962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Blending</a:t>
            </a:r>
            <a:endParaRPr lang="pt-BR" sz="1000" b="1" dirty="0">
              <a:solidFill>
                <a:schemeClr val="tx1"/>
              </a:solidFill>
            </a:endParaRPr>
          </a:p>
          <a:p>
            <a:pPr algn="r"/>
            <a:endParaRPr lang="pt-BR" sz="1000" dirty="0">
              <a:solidFill>
                <a:schemeClr val="tx1"/>
              </a:solidFill>
            </a:endParaRP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0.70371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0.69425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16" name="Retângulo com Único Canto Aparado 15">
            <a:extLst>
              <a:ext uri="{FF2B5EF4-FFF2-40B4-BE49-F238E27FC236}">
                <a16:creationId xmlns:a16="http://schemas.microsoft.com/office/drawing/2014/main" id="{E0E07F04-CA3F-0441-AE6A-D7EE200B715D}"/>
              </a:ext>
            </a:extLst>
          </p:cNvPr>
          <p:cNvSpPr/>
          <p:nvPr/>
        </p:nvSpPr>
        <p:spPr>
          <a:xfrm>
            <a:off x="5758815" y="3515100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100" b="1" dirty="0" err="1">
                <a:solidFill>
                  <a:schemeClr val="tx1"/>
                </a:solidFill>
              </a:rPr>
              <a:t>AutoGluon</a:t>
            </a:r>
            <a:r>
              <a:rPr lang="pt-BR" sz="1100" b="1" dirty="0">
                <a:solidFill>
                  <a:schemeClr val="tx1"/>
                </a:solidFill>
              </a:rPr>
              <a:t> + </a:t>
            </a:r>
            <a:r>
              <a:rPr lang="pt-BR" sz="1100" b="1" dirty="0" err="1">
                <a:solidFill>
                  <a:schemeClr val="tx1"/>
                </a:solidFill>
              </a:rPr>
              <a:t>PseudoLabel</a:t>
            </a:r>
            <a:r>
              <a:rPr lang="pt-BR" sz="1100" b="1" dirty="0">
                <a:solidFill>
                  <a:schemeClr val="tx1"/>
                </a:solidFill>
              </a:rPr>
              <a:t> </a:t>
            </a:r>
          </a:p>
          <a:p>
            <a:r>
              <a:rPr lang="pt-BR" sz="1100" b="1" dirty="0">
                <a:solidFill>
                  <a:schemeClr val="tx1"/>
                </a:solidFill>
              </a:rPr>
              <a:t>+ KNN </a:t>
            </a:r>
            <a:r>
              <a:rPr lang="pt-BR" sz="1100" b="1" dirty="0" err="1">
                <a:solidFill>
                  <a:schemeClr val="tx1"/>
                </a:solidFill>
              </a:rPr>
              <a:t>Features</a:t>
            </a:r>
            <a:endParaRPr lang="pt-BR" sz="1100" b="1" dirty="0">
              <a:solidFill>
                <a:schemeClr val="tx1"/>
              </a:solidFill>
            </a:endParaRPr>
          </a:p>
          <a:p>
            <a:pPr algn="r"/>
            <a:r>
              <a:rPr lang="pt-BR" sz="1050" dirty="0">
                <a:solidFill>
                  <a:schemeClr val="tx1"/>
                </a:solidFill>
              </a:rPr>
              <a:t>CV: 0.69043</a:t>
            </a:r>
          </a:p>
          <a:p>
            <a:pPr algn="r"/>
            <a:r>
              <a:rPr lang="pt-BR" sz="1050" dirty="0" err="1">
                <a:solidFill>
                  <a:schemeClr val="tx1"/>
                </a:solidFill>
              </a:rPr>
              <a:t>Public</a:t>
            </a:r>
            <a:r>
              <a:rPr lang="pt-BR" sz="1050" dirty="0">
                <a:solidFill>
                  <a:schemeClr val="tx1"/>
                </a:solidFill>
              </a:rPr>
              <a:t>: 0.70019</a:t>
            </a:r>
          </a:p>
          <a:p>
            <a:pPr algn="r"/>
            <a:r>
              <a:rPr lang="pt-BR" sz="1050" dirty="0">
                <a:solidFill>
                  <a:schemeClr val="tx1"/>
                </a:solidFill>
              </a:rPr>
              <a:t>Private: 0.69411</a:t>
            </a:r>
          </a:p>
        </p:txBody>
      </p:sp>
      <p:sp>
        <p:nvSpPr>
          <p:cNvPr id="19" name="Retângulo com Único Canto Aparado 18">
            <a:extLst>
              <a:ext uri="{FF2B5EF4-FFF2-40B4-BE49-F238E27FC236}">
                <a16:creationId xmlns:a16="http://schemas.microsoft.com/office/drawing/2014/main" id="{A3418C72-AE09-F340-B895-26E62235CDC8}"/>
              </a:ext>
            </a:extLst>
          </p:cNvPr>
          <p:cNvSpPr/>
          <p:nvPr/>
        </p:nvSpPr>
        <p:spPr>
          <a:xfrm>
            <a:off x="3686175" y="3515100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0.68727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0.69967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0.68905</a:t>
            </a: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  <a:p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20" name="Retângulo com Único Canto Aparado 19">
            <a:extLst>
              <a:ext uri="{FF2B5EF4-FFF2-40B4-BE49-F238E27FC236}">
                <a16:creationId xmlns:a16="http://schemas.microsoft.com/office/drawing/2014/main" id="{CF893C93-9F7E-784D-A3F7-31DCE6CC577B}"/>
              </a:ext>
            </a:extLst>
          </p:cNvPr>
          <p:cNvSpPr/>
          <p:nvPr/>
        </p:nvSpPr>
        <p:spPr>
          <a:xfrm>
            <a:off x="1485900" y="3515100"/>
            <a:ext cx="1899285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  <a:r>
              <a:rPr lang="pt-BR" sz="1050" b="1" dirty="0" err="1">
                <a:solidFill>
                  <a:schemeClr val="tx1"/>
                </a:solidFill>
              </a:rPr>
              <a:t>Features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0.68426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0.70144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0.69412</a:t>
            </a:r>
          </a:p>
        </p:txBody>
      </p:sp>
      <p:sp>
        <p:nvSpPr>
          <p:cNvPr id="21" name="Retângulo com Único Canto Aparado 20">
            <a:extLst>
              <a:ext uri="{FF2B5EF4-FFF2-40B4-BE49-F238E27FC236}">
                <a16:creationId xmlns:a16="http://schemas.microsoft.com/office/drawing/2014/main" id="{1F206C7E-BB8D-EC49-8F8B-15A4B879E812}"/>
              </a:ext>
            </a:extLst>
          </p:cNvPr>
          <p:cNvSpPr/>
          <p:nvPr/>
        </p:nvSpPr>
        <p:spPr>
          <a:xfrm>
            <a:off x="7819031" y="3515100"/>
            <a:ext cx="184170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0.68169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0.70034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0.69295</a:t>
            </a:r>
          </a:p>
        </p:txBody>
      </p:sp>
      <p:sp>
        <p:nvSpPr>
          <p:cNvPr id="22" name="Retângulo com Único Canto Aparado 21">
            <a:extLst>
              <a:ext uri="{FF2B5EF4-FFF2-40B4-BE49-F238E27FC236}">
                <a16:creationId xmlns:a16="http://schemas.microsoft.com/office/drawing/2014/main" id="{B2E56DC2-348E-7F41-A92E-D3D59FC36AAC}"/>
              </a:ext>
            </a:extLst>
          </p:cNvPr>
          <p:cNvSpPr/>
          <p:nvPr/>
        </p:nvSpPr>
        <p:spPr>
          <a:xfrm>
            <a:off x="9904095" y="3515100"/>
            <a:ext cx="184170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LightAutoML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r>
              <a:rPr lang="pt-BR" sz="1050" b="1" dirty="0">
                <a:solidFill>
                  <a:schemeClr val="tx1"/>
                </a:solidFill>
              </a:rPr>
              <a:t>+ KNN </a:t>
            </a:r>
            <a:r>
              <a:rPr lang="pt-BR" sz="1050" b="1" dirty="0" err="1">
                <a:solidFill>
                  <a:schemeClr val="tx1"/>
                </a:solidFill>
              </a:rPr>
              <a:t>Features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0.68164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0.70096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0.69111</a:t>
            </a:r>
          </a:p>
        </p:txBody>
      </p:sp>
      <p:sp>
        <p:nvSpPr>
          <p:cNvPr id="25" name="Retângulo com Único Canto Aparado 24">
            <a:extLst>
              <a:ext uri="{FF2B5EF4-FFF2-40B4-BE49-F238E27FC236}">
                <a16:creationId xmlns:a16="http://schemas.microsoft.com/office/drawing/2014/main" id="{FF5FF95D-A44E-CA40-99DD-23C09F83533D}"/>
              </a:ext>
            </a:extLst>
          </p:cNvPr>
          <p:cNvSpPr/>
          <p:nvPr/>
        </p:nvSpPr>
        <p:spPr>
          <a:xfrm>
            <a:off x="4733795" y="1739137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Tomek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0.68243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0.69805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0.69049</a:t>
            </a:r>
          </a:p>
        </p:txBody>
      </p:sp>
      <p:sp>
        <p:nvSpPr>
          <p:cNvPr id="26" name="Retângulo com Único Canto Aparado 25">
            <a:extLst>
              <a:ext uri="{FF2B5EF4-FFF2-40B4-BE49-F238E27FC236}">
                <a16:creationId xmlns:a16="http://schemas.microsoft.com/office/drawing/2014/main" id="{BF927338-4530-F747-BA18-AC4D31BE24DE}"/>
              </a:ext>
            </a:extLst>
          </p:cNvPr>
          <p:cNvSpPr/>
          <p:nvPr/>
        </p:nvSpPr>
        <p:spPr>
          <a:xfrm>
            <a:off x="1481749" y="1715410"/>
            <a:ext cx="1899285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r>
              <a:rPr lang="pt-BR" sz="1050" b="1" dirty="0">
                <a:solidFill>
                  <a:schemeClr val="tx1"/>
                </a:solidFill>
              </a:rPr>
              <a:t> + KNN 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0.68461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0.69908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0.69678</a:t>
            </a:r>
          </a:p>
        </p:txBody>
      </p:sp>
      <p:sp>
        <p:nvSpPr>
          <p:cNvPr id="50" name="Retângulo com Único Canto Aparado 49">
            <a:extLst>
              <a:ext uri="{FF2B5EF4-FFF2-40B4-BE49-F238E27FC236}">
                <a16:creationId xmlns:a16="http://schemas.microsoft.com/office/drawing/2014/main" id="{FF3BDEF6-F4B8-B24C-950E-DA6D7A76542B}"/>
              </a:ext>
            </a:extLst>
          </p:cNvPr>
          <p:cNvSpPr/>
          <p:nvPr/>
        </p:nvSpPr>
        <p:spPr>
          <a:xfrm>
            <a:off x="8068743" y="1307018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>
                <a:solidFill>
                  <a:schemeClr val="tx1"/>
                </a:solidFill>
              </a:rPr>
              <a:t>(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) </a:t>
            </a:r>
            <a:r>
              <a:rPr lang="pt-BR" sz="1050" b="1" dirty="0" err="1">
                <a:solidFill>
                  <a:schemeClr val="tx1"/>
                </a:solidFill>
              </a:rPr>
              <a:t>Shap</a:t>
            </a:r>
            <a:r>
              <a:rPr lang="pt-BR" sz="1050" b="1" dirty="0">
                <a:solidFill>
                  <a:schemeClr val="tx1"/>
                </a:solidFill>
              </a:rPr>
              <a:t> +</a:t>
            </a:r>
          </a:p>
          <a:p>
            <a:r>
              <a:rPr lang="pt-BR" sz="1050" b="1" dirty="0" err="1">
                <a:solidFill>
                  <a:schemeClr val="tx1"/>
                </a:solidFill>
              </a:rPr>
              <a:t>AutoGluon</a:t>
            </a:r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0.684772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0.69824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0.69329</a:t>
            </a:r>
          </a:p>
        </p:txBody>
      </p:sp>
      <p:sp>
        <p:nvSpPr>
          <p:cNvPr id="51" name="Retângulo com Único Canto Aparado 50">
            <a:extLst>
              <a:ext uri="{FF2B5EF4-FFF2-40B4-BE49-F238E27FC236}">
                <a16:creationId xmlns:a16="http://schemas.microsoft.com/office/drawing/2014/main" id="{B47E61C4-789D-2C4A-924A-C5F52570B5F5}"/>
              </a:ext>
            </a:extLst>
          </p:cNvPr>
          <p:cNvSpPr/>
          <p:nvPr/>
        </p:nvSpPr>
        <p:spPr>
          <a:xfrm>
            <a:off x="10123173" y="2182177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CatBoost</a:t>
            </a:r>
            <a:r>
              <a:rPr lang="pt-BR" sz="1050" b="1" dirty="0">
                <a:solidFill>
                  <a:schemeClr val="tx1"/>
                </a:solidFill>
              </a:rPr>
              <a:t> + </a:t>
            </a:r>
            <a:r>
              <a:rPr lang="pt-BR" sz="1050" b="1" dirty="0" err="1">
                <a:solidFill>
                  <a:schemeClr val="tx1"/>
                </a:solidFill>
              </a:rPr>
              <a:t>PseudoLabel</a:t>
            </a:r>
            <a:endParaRPr lang="pt-BR" sz="1050" b="1" dirty="0">
              <a:solidFill>
                <a:schemeClr val="tx1"/>
              </a:solidFill>
            </a:endParaRP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0.68346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0.69839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0.69431</a:t>
            </a:r>
          </a:p>
        </p:txBody>
      </p:sp>
      <p:cxnSp>
        <p:nvCxnSpPr>
          <p:cNvPr id="64" name="Conector Angulado 63">
            <a:extLst>
              <a:ext uri="{FF2B5EF4-FFF2-40B4-BE49-F238E27FC236}">
                <a16:creationId xmlns:a16="http://schemas.microsoft.com/office/drawing/2014/main" id="{8D847D8F-B6E1-2045-B0EC-30431D5A52E0}"/>
              </a:ext>
            </a:extLst>
          </p:cNvPr>
          <p:cNvCxnSpPr>
            <a:cxnSpLocks/>
            <a:stCxn id="50" idx="0"/>
            <a:endCxn id="51" idx="3"/>
          </p:cNvCxnSpPr>
          <p:nvPr/>
        </p:nvCxnSpPr>
        <p:spPr>
          <a:xfrm>
            <a:off x="9840393" y="1792793"/>
            <a:ext cx="1168605" cy="389384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ângulo com Único Canto Aparado 102">
            <a:extLst>
              <a:ext uri="{FF2B5EF4-FFF2-40B4-BE49-F238E27FC236}">
                <a16:creationId xmlns:a16="http://schemas.microsoft.com/office/drawing/2014/main" id="{52951A45-EE82-C349-AC5E-6E3DC5C0E7B2}"/>
              </a:ext>
            </a:extLst>
          </p:cNvPr>
          <p:cNvSpPr/>
          <p:nvPr/>
        </p:nvSpPr>
        <p:spPr>
          <a:xfrm>
            <a:off x="2397442" y="70576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Fork</a:t>
            </a:r>
            <a:r>
              <a:rPr lang="pt-BR" sz="1050" b="1" dirty="0">
                <a:solidFill>
                  <a:schemeClr val="tx1"/>
                </a:solidFill>
              </a:rPr>
              <a:t> </a:t>
            </a:r>
            <a:r>
              <a:rPr lang="pt-BR" sz="1050" b="1" dirty="0" err="1">
                <a:solidFill>
                  <a:schemeClr val="tx1"/>
                </a:solidFill>
              </a:rPr>
              <a:t>of</a:t>
            </a:r>
            <a:r>
              <a:rPr lang="pt-BR" sz="1050" b="1" dirty="0">
                <a:solidFill>
                  <a:schemeClr val="tx1"/>
                </a:solidFill>
              </a:rPr>
              <a:t> </a:t>
            </a:r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 Tunado</a:t>
            </a: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0.68232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0.69146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0.69068</a:t>
            </a:r>
          </a:p>
        </p:txBody>
      </p:sp>
      <p:sp>
        <p:nvSpPr>
          <p:cNvPr id="104" name="Retângulo com Único Canto Aparado 103">
            <a:extLst>
              <a:ext uri="{FF2B5EF4-FFF2-40B4-BE49-F238E27FC236}">
                <a16:creationId xmlns:a16="http://schemas.microsoft.com/office/drawing/2014/main" id="{A5E00484-003D-E84E-B3B2-3110E647E327}"/>
              </a:ext>
            </a:extLst>
          </p:cNvPr>
          <p:cNvSpPr/>
          <p:nvPr/>
        </p:nvSpPr>
        <p:spPr>
          <a:xfrm>
            <a:off x="5856288" y="70576"/>
            <a:ext cx="1771650" cy="971550"/>
          </a:xfrm>
          <a:prstGeom prst="snip1Rect">
            <a:avLst/>
          </a:prstGeom>
          <a:solidFill>
            <a:srgbClr val="FFFFFF"/>
          </a:solidFill>
          <a:ln w="19050">
            <a:solidFill>
              <a:srgbClr val="2238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050" b="1" dirty="0" err="1">
                <a:solidFill>
                  <a:schemeClr val="tx1"/>
                </a:solidFill>
              </a:rPr>
              <a:t>XGBoost</a:t>
            </a:r>
            <a:r>
              <a:rPr lang="pt-BR" sz="1050" b="1" dirty="0">
                <a:solidFill>
                  <a:schemeClr val="tx1"/>
                </a:solidFill>
              </a:rPr>
              <a:t> Tunado</a:t>
            </a:r>
          </a:p>
          <a:p>
            <a:endParaRPr lang="pt-BR" sz="1050" b="1" dirty="0">
              <a:solidFill>
                <a:schemeClr val="tx1"/>
              </a:solidFill>
            </a:endParaRP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CV: 0.68046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Public</a:t>
            </a:r>
            <a:r>
              <a:rPr lang="pt-BR" sz="1000" dirty="0">
                <a:solidFill>
                  <a:schemeClr val="tx1"/>
                </a:solidFill>
              </a:rPr>
              <a:t>: 0.69097</a:t>
            </a:r>
          </a:p>
          <a:p>
            <a:pPr algn="r"/>
            <a:r>
              <a:rPr lang="pt-BR" sz="1000" dirty="0">
                <a:solidFill>
                  <a:schemeClr val="tx1"/>
                </a:solidFill>
              </a:rPr>
              <a:t>Private: 0.69197</a:t>
            </a:r>
          </a:p>
        </p:txBody>
      </p:sp>
      <p:cxnSp>
        <p:nvCxnSpPr>
          <p:cNvPr id="105" name="Conector Angulado 104">
            <a:extLst>
              <a:ext uri="{FF2B5EF4-FFF2-40B4-BE49-F238E27FC236}">
                <a16:creationId xmlns:a16="http://schemas.microsoft.com/office/drawing/2014/main" id="{0FAA4008-9A53-8C47-8617-B054C3D9F454}"/>
              </a:ext>
            </a:extLst>
          </p:cNvPr>
          <p:cNvCxnSpPr>
            <a:cxnSpLocks/>
            <a:stCxn id="104" idx="0"/>
            <a:endCxn id="50" idx="2"/>
          </p:cNvCxnSpPr>
          <p:nvPr/>
        </p:nvCxnSpPr>
        <p:spPr>
          <a:xfrm>
            <a:off x="7627938" y="556351"/>
            <a:ext cx="440805" cy="1236442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Angulado 107">
            <a:extLst>
              <a:ext uri="{FF2B5EF4-FFF2-40B4-BE49-F238E27FC236}">
                <a16:creationId xmlns:a16="http://schemas.microsoft.com/office/drawing/2014/main" id="{D3BC88EB-51E3-4645-B1F8-FEE7F2DBD9B9}"/>
              </a:ext>
            </a:extLst>
          </p:cNvPr>
          <p:cNvCxnSpPr>
            <a:cxnSpLocks/>
            <a:stCxn id="104" idx="1"/>
            <a:endCxn id="25" idx="3"/>
          </p:cNvCxnSpPr>
          <p:nvPr/>
        </p:nvCxnSpPr>
        <p:spPr>
          <a:xfrm rot="5400000">
            <a:off x="5832362" y="829385"/>
            <a:ext cx="697011" cy="1122493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Angulado 110">
            <a:extLst>
              <a:ext uri="{FF2B5EF4-FFF2-40B4-BE49-F238E27FC236}">
                <a16:creationId xmlns:a16="http://schemas.microsoft.com/office/drawing/2014/main" id="{92C55ADC-AE8D-374D-B49A-6210EF4D9D78}"/>
              </a:ext>
            </a:extLst>
          </p:cNvPr>
          <p:cNvCxnSpPr>
            <a:cxnSpLocks/>
            <a:stCxn id="103" idx="1"/>
            <a:endCxn id="26" idx="3"/>
          </p:cNvCxnSpPr>
          <p:nvPr/>
        </p:nvCxnSpPr>
        <p:spPr>
          <a:xfrm rot="5400000">
            <a:off x="2520688" y="952831"/>
            <a:ext cx="673284" cy="851875"/>
          </a:xfrm>
          <a:prstGeom prst="bentConnector3">
            <a:avLst>
              <a:gd name="adj1" fmla="val 50000"/>
            </a:avLst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E188B1D7-DDB0-FF4A-AD9D-C9B193DFD51B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>
            <a:off x="2431392" y="2686960"/>
            <a:ext cx="4151" cy="82814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11A70C4B-8A2B-4F42-84DF-A6AC2AF70904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flipH="1">
            <a:off x="2435543" y="2710687"/>
            <a:ext cx="3184077" cy="804413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3D536F31-B38F-174A-BD0F-9C3D888CFE4D}"/>
              </a:ext>
            </a:extLst>
          </p:cNvPr>
          <p:cNvCxnSpPr>
            <a:cxnSpLocks/>
            <a:stCxn id="50" idx="1"/>
            <a:endCxn id="24" idx="0"/>
          </p:cNvCxnSpPr>
          <p:nvPr/>
        </p:nvCxnSpPr>
        <p:spPr>
          <a:xfrm flipH="1">
            <a:off x="5610702" y="2278568"/>
            <a:ext cx="3343866" cy="108198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B60FA05B-50CA-7345-98BF-0074EF3439E2}"/>
              </a:ext>
            </a:extLst>
          </p:cNvPr>
          <p:cNvCxnSpPr>
            <a:cxnSpLocks/>
            <a:stCxn id="25" idx="1"/>
            <a:endCxn id="24" idx="0"/>
          </p:cNvCxnSpPr>
          <p:nvPr/>
        </p:nvCxnSpPr>
        <p:spPr>
          <a:xfrm flipH="1">
            <a:off x="5610702" y="2710687"/>
            <a:ext cx="8918" cy="649870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de Seta Reta 137">
            <a:extLst>
              <a:ext uri="{FF2B5EF4-FFF2-40B4-BE49-F238E27FC236}">
                <a16:creationId xmlns:a16="http://schemas.microsoft.com/office/drawing/2014/main" id="{59CD1D24-9119-C449-B5B9-974CB6E1CDEF}"/>
              </a:ext>
            </a:extLst>
          </p:cNvPr>
          <p:cNvCxnSpPr>
            <a:cxnSpLocks/>
            <a:stCxn id="25" idx="1"/>
            <a:endCxn id="23" idx="0"/>
          </p:cNvCxnSpPr>
          <p:nvPr/>
        </p:nvCxnSpPr>
        <p:spPr>
          <a:xfrm>
            <a:off x="5619620" y="2710687"/>
            <a:ext cx="4169938" cy="64986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BA85A71E-D9C3-7740-B605-0EB22E50D88A}"/>
              </a:ext>
            </a:extLst>
          </p:cNvPr>
          <p:cNvCxnSpPr>
            <a:cxnSpLocks/>
            <a:stCxn id="51" idx="1"/>
            <a:endCxn id="23" idx="0"/>
          </p:cNvCxnSpPr>
          <p:nvPr/>
        </p:nvCxnSpPr>
        <p:spPr>
          <a:xfrm flipH="1">
            <a:off x="9789558" y="3153727"/>
            <a:ext cx="1219440" cy="206829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ta para a Direita 1">
            <a:extLst>
              <a:ext uri="{FF2B5EF4-FFF2-40B4-BE49-F238E27FC236}">
                <a16:creationId xmlns:a16="http://schemas.microsoft.com/office/drawing/2014/main" id="{5AF17C3A-7D93-4244-9513-35E3052EC8B5}"/>
              </a:ext>
            </a:extLst>
          </p:cNvPr>
          <p:cNvSpPr/>
          <p:nvPr/>
        </p:nvSpPr>
        <p:spPr>
          <a:xfrm>
            <a:off x="5547445" y="3889860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 para a Direita 37">
            <a:extLst>
              <a:ext uri="{FF2B5EF4-FFF2-40B4-BE49-F238E27FC236}">
                <a16:creationId xmlns:a16="http://schemas.microsoft.com/office/drawing/2014/main" id="{65E30C26-C5E8-2F4C-ABC4-ACB92C74F426}"/>
              </a:ext>
            </a:extLst>
          </p:cNvPr>
          <p:cNvSpPr/>
          <p:nvPr/>
        </p:nvSpPr>
        <p:spPr>
          <a:xfrm>
            <a:off x="9707921" y="3861793"/>
            <a:ext cx="159544" cy="271460"/>
          </a:xfrm>
          <a:prstGeom prst="rightArrow">
            <a:avLst/>
          </a:prstGeom>
          <a:solidFill>
            <a:srgbClr val="2238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9A6112C8-A422-5146-8777-7CFE8EC7835D}"/>
              </a:ext>
            </a:extLst>
          </p:cNvPr>
          <p:cNvSpPr/>
          <p:nvPr/>
        </p:nvSpPr>
        <p:spPr>
          <a:xfrm>
            <a:off x="5706474" y="7460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01.1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F6FBD129-A0BE-664A-B897-A25C53FFD162}"/>
              </a:ext>
            </a:extLst>
          </p:cNvPr>
          <p:cNvSpPr/>
          <p:nvPr/>
        </p:nvSpPr>
        <p:spPr>
          <a:xfrm>
            <a:off x="9944146" y="282262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02.2</a:t>
            </a:r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6AB0040E-17AB-7D4E-874D-8DFB6A271574}"/>
              </a:ext>
            </a:extLst>
          </p:cNvPr>
          <p:cNvSpPr/>
          <p:nvPr/>
        </p:nvSpPr>
        <p:spPr>
          <a:xfrm>
            <a:off x="2275456" y="73799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01.2</a:t>
            </a:r>
          </a:p>
        </p:txBody>
      </p:sp>
      <p:sp>
        <p:nvSpPr>
          <p:cNvPr id="47" name="Retângulo Arredondado 46">
            <a:extLst>
              <a:ext uri="{FF2B5EF4-FFF2-40B4-BE49-F238E27FC236}">
                <a16:creationId xmlns:a16="http://schemas.microsoft.com/office/drawing/2014/main" id="{F819915B-C7A1-5F4C-87FF-228C97D9FEEE}"/>
              </a:ext>
            </a:extLst>
          </p:cNvPr>
          <p:cNvSpPr/>
          <p:nvPr/>
        </p:nvSpPr>
        <p:spPr>
          <a:xfrm>
            <a:off x="1357109" y="23633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02.4</a:t>
            </a:r>
          </a:p>
        </p:txBody>
      </p:sp>
      <p:sp>
        <p:nvSpPr>
          <p:cNvPr id="48" name="Retângulo Arredondado 47">
            <a:extLst>
              <a:ext uri="{FF2B5EF4-FFF2-40B4-BE49-F238E27FC236}">
                <a16:creationId xmlns:a16="http://schemas.microsoft.com/office/drawing/2014/main" id="{8E1FC91B-CB25-FF43-82C0-9D5F4F4A3B31}"/>
              </a:ext>
            </a:extLst>
          </p:cNvPr>
          <p:cNvSpPr/>
          <p:nvPr/>
        </p:nvSpPr>
        <p:spPr>
          <a:xfrm>
            <a:off x="7918401" y="192564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02.1</a:t>
            </a:r>
          </a:p>
        </p:txBody>
      </p:sp>
      <p:sp>
        <p:nvSpPr>
          <p:cNvPr id="52" name="Retângulo Arredondado 51">
            <a:extLst>
              <a:ext uri="{FF2B5EF4-FFF2-40B4-BE49-F238E27FC236}">
                <a16:creationId xmlns:a16="http://schemas.microsoft.com/office/drawing/2014/main" id="{03070CDF-EA7C-B44D-AAD0-B03293C7FA1D}"/>
              </a:ext>
            </a:extLst>
          </p:cNvPr>
          <p:cNvSpPr/>
          <p:nvPr/>
        </p:nvSpPr>
        <p:spPr>
          <a:xfrm>
            <a:off x="4577753" y="2363317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02.3</a:t>
            </a:r>
          </a:p>
        </p:txBody>
      </p:sp>
      <p:sp>
        <p:nvSpPr>
          <p:cNvPr id="53" name="Retângulo Arredondado 52">
            <a:extLst>
              <a:ext uri="{FF2B5EF4-FFF2-40B4-BE49-F238E27FC236}">
                <a16:creationId xmlns:a16="http://schemas.microsoft.com/office/drawing/2014/main" id="{8E6F8312-D909-1341-B763-5D9F520D14A1}"/>
              </a:ext>
            </a:extLst>
          </p:cNvPr>
          <p:cNvSpPr/>
          <p:nvPr/>
        </p:nvSpPr>
        <p:spPr>
          <a:xfrm>
            <a:off x="1380468" y="4171041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03.1</a:t>
            </a:r>
          </a:p>
        </p:txBody>
      </p:sp>
      <p:sp>
        <p:nvSpPr>
          <p:cNvPr id="54" name="Retângulo Arredondado 53">
            <a:extLst>
              <a:ext uri="{FF2B5EF4-FFF2-40B4-BE49-F238E27FC236}">
                <a16:creationId xmlns:a16="http://schemas.microsoft.com/office/drawing/2014/main" id="{2002534D-6DC2-7043-8201-B121DB5BB42A}"/>
              </a:ext>
            </a:extLst>
          </p:cNvPr>
          <p:cNvSpPr/>
          <p:nvPr/>
        </p:nvSpPr>
        <p:spPr>
          <a:xfrm>
            <a:off x="3628549" y="4172446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03.2A</a:t>
            </a:r>
          </a:p>
        </p:txBody>
      </p:sp>
      <p:sp>
        <p:nvSpPr>
          <p:cNvPr id="55" name="Retângulo Arredondado 54">
            <a:extLst>
              <a:ext uri="{FF2B5EF4-FFF2-40B4-BE49-F238E27FC236}">
                <a16:creationId xmlns:a16="http://schemas.microsoft.com/office/drawing/2014/main" id="{E958454B-2DF0-FA4D-A1DE-CF6285FC8189}"/>
              </a:ext>
            </a:extLst>
          </p:cNvPr>
          <p:cNvSpPr/>
          <p:nvPr/>
        </p:nvSpPr>
        <p:spPr>
          <a:xfrm>
            <a:off x="5675789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03.2B</a:t>
            </a:r>
          </a:p>
        </p:txBody>
      </p:sp>
      <p:sp>
        <p:nvSpPr>
          <p:cNvPr id="56" name="Retângulo Arredondado 55">
            <a:extLst>
              <a:ext uri="{FF2B5EF4-FFF2-40B4-BE49-F238E27FC236}">
                <a16:creationId xmlns:a16="http://schemas.microsoft.com/office/drawing/2014/main" id="{902FD511-9AE7-0A40-BE52-5D2FE56273AB}"/>
              </a:ext>
            </a:extLst>
          </p:cNvPr>
          <p:cNvSpPr/>
          <p:nvPr/>
        </p:nvSpPr>
        <p:spPr>
          <a:xfrm>
            <a:off x="9830123" y="4164094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03.3B</a:t>
            </a:r>
          </a:p>
        </p:txBody>
      </p:sp>
      <p:sp>
        <p:nvSpPr>
          <p:cNvPr id="57" name="Retângulo Arredondado 56">
            <a:extLst>
              <a:ext uri="{FF2B5EF4-FFF2-40B4-BE49-F238E27FC236}">
                <a16:creationId xmlns:a16="http://schemas.microsoft.com/office/drawing/2014/main" id="{7C3C972A-805F-ED4E-8A56-DAC1298B501F}"/>
              </a:ext>
            </a:extLst>
          </p:cNvPr>
          <p:cNvSpPr/>
          <p:nvPr/>
        </p:nvSpPr>
        <p:spPr>
          <a:xfrm>
            <a:off x="7756787" y="4171041"/>
            <a:ext cx="586100" cy="259303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03.3A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94E69AC-9C8C-CA48-A21F-0CE2B54E9549}"/>
              </a:ext>
            </a:extLst>
          </p:cNvPr>
          <p:cNvSpPr/>
          <p:nvPr/>
        </p:nvSpPr>
        <p:spPr>
          <a:xfrm>
            <a:off x="5470764" y="3646887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0099A70-2043-A346-974D-4B36511ACAD3}"/>
              </a:ext>
            </a:extLst>
          </p:cNvPr>
          <p:cNvSpPr/>
          <p:nvPr/>
        </p:nvSpPr>
        <p:spPr>
          <a:xfrm>
            <a:off x="9631240" y="3617805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(*)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9F47FD9-2504-8444-A6DD-7460F4595BEA}"/>
              </a:ext>
            </a:extLst>
          </p:cNvPr>
          <p:cNvCxnSpPr/>
          <p:nvPr/>
        </p:nvCxnSpPr>
        <p:spPr>
          <a:xfrm>
            <a:off x="1083684" y="15894"/>
            <a:ext cx="0" cy="6842106"/>
          </a:xfrm>
          <a:prstGeom prst="line">
            <a:avLst/>
          </a:prstGeom>
          <a:ln w="28575">
            <a:solidFill>
              <a:srgbClr val="22384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 Arredondado 83">
            <a:extLst>
              <a:ext uri="{FF2B5EF4-FFF2-40B4-BE49-F238E27FC236}">
                <a16:creationId xmlns:a16="http://schemas.microsoft.com/office/drawing/2014/main" id="{B4FCA1A9-8DBB-D148-9402-FE1F35FCF182}"/>
              </a:ext>
            </a:extLst>
          </p:cNvPr>
          <p:cNvSpPr/>
          <p:nvPr/>
        </p:nvSpPr>
        <p:spPr>
          <a:xfrm>
            <a:off x="4572000" y="5380226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85" name="Retângulo Arredondado 84">
            <a:extLst>
              <a:ext uri="{FF2B5EF4-FFF2-40B4-BE49-F238E27FC236}">
                <a16:creationId xmlns:a16="http://schemas.microsoft.com/office/drawing/2014/main" id="{034FBA2E-5D29-084D-8BFA-7372196D0356}"/>
              </a:ext>
            </a:extLst>
          </p:cNvPr>
          <p:cNvSpPr/>
          <p:nvPr/>
        </p:nvSpPr>
        <p:spPr>
          <a:xfrm>
            <a:off x="4572000" y="6464018"/>
            <a:ext cx="502494" cy="241065"/>
          </a:xfrm>
          <a:prstGeom prst="roundRect">
            <a:avLst/>
          </a:prstGeom>
          <a:solidFill>
            <a:srgbClr val="DCD3D8"/>
          </a:solidFill>
          <a:ln>
            <a:solidFill>
              <a:srgbClr val="223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05</a:t>
            </a:r>
          </a:p>
        </p:txBody>
      </p: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7B69B06B-567B-3B48-A18F-5A95C8BB3018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5603240" y="5676900"/>
            <a:ext cx="0" cy="11228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>
            <a:extLst>
              <a:ext uri="{FF2B5EF4-FFF2-40B4-BE49-F238E27FC236}">
                <a16:creationId xmlns:a16="http://schemas.microsoft.com/office/drawing/2014/main" id="{B0B66C6E-176E-4448-BDFF-697D645D3DDC}"/>
              </a:ext>
            </a:extLst>
          </p:cNvPr>
          <p:cNvCxnSpPr>
            <a:cxnSpLocks/>
            <a:stCxn id="20" idx="1"/>
            <a:endCxn id="7" idx="2"/>
          </p:cNvCxnSpPr>
          <p:nvPr/>
        </p:nvCxnSpPr>
        <p:spPr>
          <a:xfrm rot="16200000" flipH="1">
            <a:off x="3173759" y="3748434"/>
            <a:ext cx="805440" cy="2281872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do 59">
            <a:extLst>
              <a:ext uri="{FF2B5EF4-FFF2-40B4-BE49-F238E27FC236}">
                <a16:creationId xmlns:a16="http://schemas.microsoft.com/office/drawing/2014/main" id="{4A631828-AFC0-CE4D-BB34-43E874955686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>
          <a:xfrm rot="5400000">
            <a:off x="7869038" y="3371570"/>
            <a:ext cx="540548" cy="3300493"/>
          </a:xfrm>
          <a:prstGeom prst="bentConnector2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654C6CB-F4CA-D14F-AC0A-5A31E17CA35D}"/>
              </a:ext>
            </a:extLst>
          </p:cNvPr>
          <p:cNvCxnSpPr>
            <a:cxnSpLocks/>
            <a:stCxn id="24" idx="2"/>
            <a:endCxn id="7" idx="3"/>
          </p:cNvCxnSpPr>
          <p:nvPr/>
        </p:nvCxnSpPr>
        <p:spPr>
          <a:xfrm flipH="1">
            <a:off x="5603240" y="4751543"/>
            <a:ext cx="7462" cy="155737"/>
          </a:xfrm>
          <a:prstGeom prst="straightConnector1">
            <a:avLst/>
          </a:prstGeom>
          <a:ln w="28575">
            <a:solidFill>
              <a:srgbClr val="223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eta para a Direita 61">
            <a:extLst>
              <a:ext uri="{FF2B5EF4-FFF2-40B4-BE49-F238E27FC236}">
                <a16:creationId xmlns:a16="http://schemas.microsoft.com/office/drawing/2014/main" id="{942FCDCB-934D-E342-886D-BE38150AC704}"/>
              </a:ext>
            </a:extLst>
          </p:cNvPr>
          <p:cNvSpPr/>
          <p:nvPr/>
        </p:nvSpPr>
        <p:spPr>
          <a:xfrm>
            <a:off x="301199" y="6029267"/>
            <a:ext cx="481285" cy="503035"/>
          </a:xfrm>
          <a:prstGeom prst="rightArrow">
            <a:avLst/>
          </a:prstGeom>
          <a:solidFill>
            <a:srgbClr val="2238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945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905A4DD9-D8CF-E541-AB68-609CCDA0209C}"/>
              </a:ext>
            </a:extLst>
          </p:cNvPr>
          <p:cNvSpPr/>
          <p:nvPr/>
        </p:nvSpPr>
        <p:spPr>
          <a:xfrm>
            <a:off x="7895757" y="5176218"/>
            <a:ext cx="2560320" cy="1257300"/>
          </a:xfrm>
          <a:prstGeom prst="roundRect">
            <a:avLst/>
          </a:prstGeom>
          <a:solidFill>
            <a:srgbClr val="F0F1F3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→ CV: 0.685590</a:t>
            </a:r>
          </a:p>
          <a:p>
            <a:r>
              <a:rPr lang="pt-BR" dirty="0">
                <a:solidFill>
                  <a:schemeClr val="tx1"/>
                </a:solidFill>
              </a:rPr>
              <a:t>→ </a:t>
            </a:r>
            <a:r>
              <a:rPr lang="pt-BR" dirty="0" err="1">
                <a:solidFill>
                  <a:schemeClr val="tx1"/>
                </a:solidFill>
              </a:rPr>
              <a:t>Public</a:t>
            </a:r>
            <a:r>
              <a:rPr lang="pt-BR" dirty="0">
                <a:solidFill>
                  <a:schemeClr val="tx1"/>
                </a:solidFill>
              </a:rPr>
              <a:t>: 0.70495 </a:t>
            </a:r>
            <a:r>
              <a:rPr lang="pt-BR" dirty="0">
                <a:solidFill>
                  <a:srgbClr val="B6C649"/>
                </a:solidFill>
              </a:rPr>
              <a:t>↑</a:t>
            </a:r>
          </a:p>
          <a:p>
            <a:r>
              <a:rPr lang="pt-BR" dirty="0">
                <a:solidFill>
                  <a:schemeClr val="tx1"/>
                </a:solidFill>
              </a:rPr>
              <a:t>→ Private: 0.69423 </a:t>
            </a:r>
            <a:r>
              <a:rPr lang="pt-BR" dirty="0">
                <a:solidFill>
                  <a:srgbClr val="C00000"/>
                </a:solidFill>
              </a:rPr>
              <a:t>↓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A38D7-5AAE-A947-8C63-E1B3645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Stage</a:t>
            </a:r>
            <a:r>
              <a:rPr lang="pt-BR" dirty="0"/>
              <a:t> 5: </a:t>
            </a:r>
            <a:r>
              <a:rPr lang="pt-BR" dirty="0" err="1"/>
              <a:t>AutoGluon</a:t>
            </a:r>
            <a:r>
              <a:rPr lang="pt-BR" dirty="0"/>
              <a:t> + KNN + </a:t>
            </a:r>
            <a:r>
              <a:rPr lang="pt-BR" dirty="0" err="1"/>
              <a:t>PseudoLabel</a:t>
            </a:r>
            <a:endParaRPr lang="pt-BR" b="1" dirty="0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A444411-7E44-A748-AAEB-4126F9BE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205"/>
            <a:ext cx="5257800" cy="3432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Principais Informações </a:t>
            </a:r>
            <a:r>
              <a:rPr lang="pt-BR" sz="2400" dirty="0"/>
              <a:t>📌 :</a:t>
            </a:r>
          </a:p>
          <a:p>
            <a:r>
              <a:rPr lang="pt-BR" sz="2000" i="1" dirty="0" err="1"/>
              <a:t>Loss</a:t>
            </a:r>
            <a:r>
              <a:rPr lang="pt-BR" sz="2000" dirty="0"/>
              <a:t> do modelo: </a:t>
            </a:r>
            <a:r>
              <a:rPr lang="pt-BR" sz="2000" b="1" dirty="0"/>
              <a:t>Log </a:t>
            </a:r>
            <a:r>
              <a:rPr lang="pt-BR" sz="2000" b="1" dirty="0" err="1"/>
              <a:t>loss</a:t>
            </a:r>
            <a:r>
              <a:rPr lang="pt-BR" sz="2000" dirty="0"/>
              <a:t>;</a:t>
            </a:r>
          </a:p>
          <a:p>
            <a:r>
              <a:rPr lang="pt-BR" sz="2000" dirty="0"/>
              <a:t>Tempo de execução: 6h30m;</a:t>
            </a:r>
          </a:p>
          <a:p>
            <a:r>
              <a:rPr lang="pt-BR" sz="2000" i="1" dirty="0" err="1"/>
              <a:t>Feature</a:t>
            </a:r>
            <a:r>
              <a:rPr lang="pt-BR" sz="2000" i="1" dirty="0"/>
              <a:t> </a:t>
            </a:r>
            <a:r>
              <a:rPr lang="pt-BR" sz="2000" i="1" dirty="0" err="1"/>
              <a:t>Extraction</a:t>
            </a:r>
            <a:r>
              <a:rPr lang="pt-BR" sz="2000" i="1" dirty="0"/>
              <a:t> </a:t>
            </a:r>
            <a:r>
              <a:rPr lang="pt-BR" sz="2000" dirty="0"/>
              <a:t>com </a:t>
            </a:r>
            <a:r>
              <a:rPr lang="pt-BR" sz="2000" i="1" dirty="0"/>
              <a:t>KNN</a:t>
            </a:r>
            <a:r>
              <a:rPr lang="pt-BR" sz="2000" dirty="0"/>
              <a:t> (</a:t>
            </a:r>
            <a:r>
              <a:rPr lang="pt-BR" sz="2000" dirty="0" err="1"/>
              <a:t>k</a:t>
            </a:r>
            <a:r>
              <a:rPr lang="pt-BR" sz="2000" dirty="0"/>
              <a:t>=1);</a:t>
            </a:r>
          </a:p>
          <a:p>
            <a:r>
              <a:rPr lang="pt-BR" sz="2000" i="1" dirty="0" err="1"/>
              <a:t>Pseudo</a:t>
            </a:r>
            <a:r>
              <a:rPr lang="pt-BR" sz="2000" i="1" dirty="0"/>
              <a:t> </a:t>
            </a:r>
            <a:r>
              <a:rPr lang="pt-BR" sz="2000" i="1" dirty="0" err="1"/>
              <a:t>Label</a:t>
            </a:r>
            <a:r>
              <a:rPr lang="pt-BR" sz="2000" i="1" dirty="0"/>
              <a:t> </a:t>
            </a:r>
            <a:r>
              <a:rPr lang="pt-BR" sz="2000" dirty="0"/>
              <a:t>como </a:t>
            </a:r>
            <a:r>
              <a:rPr lang="pt-BR" sz="2000" i="1" dirty="0" err="1"/>
              <a:t>feature</a:t>
            </a:r>
            <a:r>
              <a:rPr lang="pt-BR" sz="2000" dirty="0"/>
              <a:t> categórica;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6">
                <a:extLst>
                  <a:ext uri="{FF2B5EF4-FFF2-40B4-BE49-F238E27FC236}">
                    <a16:creationId xmlns:a16="http://schemas.microsoft.com/office/drawing/2014/main" id="{BBA01F00-56FF-DD4A-92EC-84B699240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510357"/>
                  </p:ext>
                </p:extLst>
              </p:nvPr>
            </p:nvGraphicFramePr>
            <p:xfrm>
              <a:off x="6201410" y="2384974"/>
              <a:ext cx="3408678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3111150117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274684994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158060106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163739596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361444849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896326746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𝑲𝑵𝑵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  <a:p>
                          <a:pPr algn="ctr"/>
                          <a:endParaRPr lang="pt-BR" sz="1200" dirty="0"/>
                        </a:p>
                      </a:txBody>
                      <a:tcPr>
                        <a:solidFill>
                          <a:srgbClr val="42261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𝑲𝑵𝑵</m:t>
                                    </m:r>
                                  </m:e>
                                  <m:sub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  <a:p>
                          <a:pPr algn="ctr"/>
                          <a:endParaRPr lang="pt-BR" sz="1200" dirty="0"/>
                        </a:p>
                      </a:txBody>
                      <a:tcPr>
                        <a:solidFill>
                          <a:srgbClr val="42261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2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1200" b="1" i="1" dirty="0" smtClean="0">
                                        <a:latin typeface="Cambria Math" panose="02040503050406030204" pitchFamily="18" charset="0"/>
                                      </a:rPr>
                                      <m:t>𝒑𝒔𝒆𝒖𝒅𝒐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8A4F3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403638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305923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545024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64124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8930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6">
                <a:extLst>
                  <a:ext uri="{FF2B5EF4-FFF2-40B4-BE49-F238E27FC236}">
                    <a16:creationId xmlns:a16="http://schemas.microsoft.com/office/drawing/2014/main" id="{BBA01F00-56FF-DD4A-92EC-84B699240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510357"/>
                  </p:ext>
                </p:extLst>
              </p:nvPr>
            </p:nvGraphicFramePr>
            <p:xfrm>
              <a:off x="6201410" y="2384974"/>
              <a:ext cx="3408678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3111150117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274684994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158060106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163739596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3614448492"/>
                        </a:ext>
                      </a:extLst>
                    </a:gridCol>
                    <a:gridCol w="568113">
                      <a:extLst>
                        <a:ext uri="{9D8B030D-6E8A-4147-A177-3AD203B41FA5}">
                          <a16:colId xmlns:a16="http://schemas.microsoft.com/office/drawing/2014/main" val="896326746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2222" r="-502222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202222" r="-302222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309091" r="-209091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00000" r="-104444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500000" r="-4444" b="-3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4036382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305923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1545024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641248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...</a:t>
                          </a:r>
                          <a:endParaRPr lang="pt-BR" sz="1200" dirty="0"/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89302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Espaço Reservado para Conteúdo 9">
            <a:extLst>
              <a:ext uri="{FF2B5EF4-FFF2-40B4-BE49-F238E27FC236}">
                <a16:creationId xmlns:a16="http://schemas.microsoft.com/office/drawing/2014/main" id="{3E163991-5BE0-0A43-BBAC-C2C542F1951A}"/>
              </a:ext>
            </a:extLst>
          </p:cNvPr>
          <p:cNvSpPr txBox="1">
            <a:spLocks/>
          </p:cNvSpPr>
          <p:nvPr/>
        </p:nvSpPr>
        <p:spPr>
          <a:xfrm>
            <a:off x="838200" y="4739876"/>
            <a:ext cx="5082534" cy="1693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Tentativa 👎 📉:</a:t>
            </a:r>
          </a:p>
          <a:p>
            <a:r>
              <a:rPr lang="pt-BR" sz="2000" dirty="0"/>
              <a:t>Usar a classe estimada do </a:t>
            </a:r>
            <a:r>
              <a:rPr lang="pt-BR" sz="2000" i="1" dirty="0" err="1"/>
              <a:t>blending</a:t>
            </a:r>
            <a:r>
              <a:rPr lang="pt-BR" sz="2000" i="1" dirty="0"/>
              <a:t> </a:t>
            </a:r>
            <a:r>
              <a:rPr lang="pt-BR" sz="2000" dirty="0"/>
              <a:t>como </a:t>
            </a:r>
            <a:r>
              <a:rPr lang="pt-BR" sz="2000" dirty="0" err="1"/>
              <a:t>label</a:t>
            </a:r>
            <a:r>
              <a:rPr lang="pt-BR" sz="2000" dirty="0"/>
              <a:t> na base de teste e treinar o modelo na base toda (calculando a </a:t>
            </a:r>
            <a:r>
              <a:rPr lang="pt-BR" sz="2000" i="1" dirty="0" err="1"/>
              <a:t>loss</a:t>
            </a:r>
            <a:r>
              <a:rPr lang="pt-BR" sz="2000" dirty="0"/>
              <a:t> apenas nas instâncias de treino)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0FAC9C-9469-214F-A29B-868F85C93B6F}"/>
              </a:ext>
            </a:extLst>
          </p:cNvPr>
          <p:cNvSpPr txBox="1"/>
          <p:nvPr/>
        </p:nvSpPr>
        <p:spPr>
          <a:xfrm>
            <a:off x="7895757" y="1993519"/>
            <a:ext cx="154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Base Analítica: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14A1ED-5CBB-2C4E-8906-CE1073CD7E90}"/>
              </a:ext>
            </a:extLst>
          </p:cNvPr>
          <p:cNvSpPr txBox="1"/>
          <p:nvPr/>
        </p:nvSpPr>
        <p:spPr>
          <a:xfrm>
            <a:off x="7945122" y="4680519"/>
            <a:ext cx="929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Scores: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45A5B8C-DF09-3244-8CD0-97944D71CC4C}"/>
              </a:ext>
            </a:extLst>
          </p:cNvPr>
          <p:cNvCxnSpPr/>
          <p:nvPr/>
        </p:nvCxnSpPr>
        <p:spPr>
          <a:xfrm>
            <a:off x="6096000" y="2112233"/>
            <a:ext cx="0" cy="4380642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0">
                <a:extLst>
                  <a:ext uri="{FF2B5EF4-FFF2-40B4-BE49-F238E27FC236}">
                    <a16:creationId xmlns:a16="http://schemas.microsoft.com/office/drawing/2014/main" id="{DC5E9396-80E9-194A-A114-A038BF27D1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2102008"/>
                  </p:ext>
                </p:extLst>
              </p:nvPr>
            </p:nvGraphicFramePr>
            <p:xfrm>
              <a:off x="10456077" y="2384974"/>
              <a:ext cx="568113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2794190228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pt-B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12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t-BR" sz="1200" dirty="0"/>
                        </a:p>
                      </a:txBody>
                      <a:tcPr>
                        <a:solidFill>
                          <a:srgbClr val="2238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89122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87489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414619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222616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350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0">
                <a:extLst>
                  <a:ext uri="{FF2B5EF4-FFF2-40B4-BE49-F238E27FC236}">
                    <a16:creationId xmlns:a16="http://schemas.microsoft.com/office/drawing/2014/main" id="{DC5E9396-80E9-194A-A114-A038BF27D1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2102008"/>
                  </p:ext>
                </p:extLst>
              </p:nvPr>
            </p:nvGraphicFramePr>
            <p:xfrm>
              <a:off x="10456077" y="2384974"/>
              <a:ext cx="568113" cy="1955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13">
                      <a:extLst>
                        <a:ext uri="{9D8B030D-6E8A-4147-A177-3AD203B41FA5}">
                          <a16:colId xmlns:a16="http://schemas.microsoft.com/office/drawing/2014/main" val="2794190228"/>
                        </a:ext>
                      </a:extLst>
                    </a:gridCol>
                  </a:tblGrid>
                  <a:tr h="483476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2174" r="-4348" b="-3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891223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1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874897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414619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...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222616"/>
                      </a:ext>
                    </a:extLst>
                  </a:tr>
                  <a:tr h="368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/>
                            <a:t>0</a:t>
                          </a:r>
                        </a:p>
                      </a:txBody>
                      <a:tcPr anchor="ctr">
                        <a:solidFill>
                          <a:srgbClr val="DCD3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3509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Seta para a Direita 14">
            <a:extLst>
              <a:ext uri="{FF2B5EF4-FFF2-40B4-BE49-F238E27FC236}">
                <a16:creationId xmlns:a16="http://schemas.microsoft.com/office/drawing/2014/main" id="{1396B949-B711-8445-91E9-BAF8E119846F}"/>
              </a:ext>
            </a:extLst>
          </p:cNvPr>
          <p:cNvSpPr/>
          <p:nvPr/>
        </p:nvSpPr>
        <p:spPr>
          <a:xfrm>
            <a:off x="9795510" y="3360292"/>
            <a:ext cx="502920" cy="331598"/>
          </a:xfrm>
          <a:prstGeom prst="rightArrow">
            <a:avLst/>
          </a:prstGeom>
          <a:solidFill>
            <a:srgbClr val="42261B"/>
          </a:solidFill>
          <a:ln>
            <a:solidFill>
              <a:srgbClr val="422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EFBBC9-B2C2-234A-A8EA-60FC087684EE}"/>
              </a:ext>
            </a:extLst>
          </p:cNvPr>
          <p:cNvSpPr/>
          <p:nvPr/>
        </p:nvSpPr>
        <p:spPr>
          <a:xfrm>
            <a:off x="89277" y="687942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/>
              <a:t>⚠️</a:t>
            </a:r>
          </a:p>
        </p:txBody>
      </p:sp>
    </p:spTree>
    <p:extLst>
      <p:ext uri="{BB962C8B-B14F-4D97-AF65-F5344CB8AC3E}">
        <p14:creationId xmlns:p14="http://schemas.microsoft.com/office/powerpoint/2010/main" val="1338314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441AD4B-91E6-9344-9892-EA8C29F6FD6D}"/>
              </a:ext>
            </a:extLst>
          </p:cNvPr>
          <p:cNvSpPr/>
          <p:nvPr/>
        </p:nvSpPr>
        <p:spPr>
          <a:xfrm>
            <a:off x="-1765300" y="-787400"/>
            <a:ext cx="7200901" cy="8432800"/>
          </a:xfrm>
          <a:prstGeom prst="ellipse">
            <a:avLst/>
          </a:prstGeom>
          <a:solidFill>
            <a:srgbClr val="DCD3D8">
              <a:alpha val="50196"/>
            </a:srgbClr>
          </a:solidFill>
          <a:ln w="28575">
            <a:solidFill>
              <a:srgbClr val="223842">
                <a:alpha val="0"/>
              </a:srgbClr>
            </a:solidFill>
          </a:ln>
          <a:effectLst>
            <a:outerShdw blurRad="196423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8700" dirty="0">
                <a:solidFill>
                  <a:srgbClr val="223842"/>
                </a:solidFill>
              </a:rPr>
              <a:t>03</a:t>
            </a:r>
            <a:endParaRPr lang="pt-BR" sz="40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056927-D639-1846-89E4-5CB9AF9B6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197100"/>
            <a:ext cx="5722589" cy="2475961"/>
          </a:xfrm>
        </p:spPr>
        <p:txBody>
          <a:bodyPr>
            <a:noAutofit/>
          </a:bodyPr>
          <a:lstStyle/>
          <a:p>
            <a:pPr algn="r"/>
            <a:r>
              <a:rPr lang="pt-BR" sz="6000" dirty="0">
                <a:solidFill>
                  <a:srgbClr val="223842"/>
                </a:solidFill>
              </a:rPr>
              <a:t>Resultados e recomendações de uso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36326F65-C4E5-344F-B959-6945FCC5A6F8}"/>
              </a:ext>
            </a:extLst>
          </p:cNvPr>
          <p:cNvSpPr txBox="1">
            <a:spLocks/>
          </p:cNvSpPr>
          <p:nvPr/>
        </p:nvSpPr>
        <p:spPr>
          <a:xfrm>
            <a:off x="5702300" y="4973445"/>
            <a:ext cx="6116289" cy="109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000" b="1" dirty="0">
                <a:solidFill>
                  <a:srgbClr val="223842"/>
                </a:solidFill>
              </a:rPr>
              <a:t>Pergunta norteadora: </a:t>
            </a:r>
            <a:r>
              <a:rPr lang="pt-BR" sz="2000" dirty="0">
                <a:solidFill>
                  <a:srgbClr val="223842"/>
                </a:solidFill>
              </a:rPr>
              <a:t>Qual a propensão de aquisição de um produto minimizando o estresse, oferecendo um produto que o cliente realmente precisa</a:t>
            </a:r>
          </a:p>
        </p:txBody>
      </p:sp>
    </p:spTree>
    <p:extLst>
      <p:ext uri="{BB962C8B-B14F-4D97-AF65-F5344CB8AC3E}">
        <p14:creationId xmlns:p14="http://schemas.microsoft.com/office/powerpoint/2010/main" val="423196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441AD4B-91E6-9344-9892-EA8C29F6FD6D}"/>
              </a:ext>
            </a:extLst>
          </p:cNvPr>
          <p:cNvSpPr/>
          <p:nvPr/>
        </p:nvSpPr>
        <p:spPr>
          <a:xfrm>
            <a:off x="-1765300" y="-787400"/>
            <a:ext cx="7200901" cy="8432800"/>
          </a:xfrm>
          <a:prstGeom prst="ellipse">
            <a:avLst/>
          </a:prstGeom>
          <a:solidFill>
            <a:srgbClr val="DCD3D8">
              <a:alpha val="50196"/>
            </a:srgbClr>
          </a:solidFill>
          <a:ln w="28575">
            <a:solidFill>
              <a:srgbClr val="223842">
                <a:alpha val="0"/>
              </a:srgbClr>
            </a:solidFill>
          </a:ln>
          <a:effectLst>
            <a:outerShdw blurRad="196423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8700" dirty="0">
                <a:solidFill>
                  <a:srgbClr val="223842"/>
                </a:solidFill>
              </a:rPr>
              <a:t>01</a:t>
            </a:r>
            <a:endParaRPr lang="pt-BR" sz="40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056927-D639-1846-89E4-5CB9AF9B6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5601" y="4064311"/>
            <a:ext cx="6382989" cy="909134"/>
          </a:xfrm>
        </p:spPr>
        <p:txBody>
          <a:bodyPr>
            <a:normAutofit lnSpcReduction="10000"/>
          </a:bodyPr>
          <a:lstStyle/>
          <a:p>
            <a:pPr algn="r"/>
            <a:r>
              <a:rPr lang="pt-BR" sz="6000" dirty="0">
                <a:solidFill>
                  <a:srgbClr val="223842"/>
                </a:solidFill>
              </a:rPr>
              <a:t>Pré-processamento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36326F65-C4E5-344F-B959-6945FCC5A6F8}"/>
              </a:ext>
            </a:extLst>
          </p:cNvPr>
          <p:cNvSpPr txBox="1">
            <a:spLocks/>
          </p:cNvSpPr>
          <p:nvPr/>
        </p:nvSpPr>
        <p:spPr>
          <a:xfrm>
            <a:off x="7649737" y="4973445"/>
            <a:ext cx="4168852" cy="109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000" dirty="0">
                <a:solidFill>
                  <a:srgbClr val="223842"/>
                </a:solidFill>
              </a:rPr>
              <a:t>Descobertas em análise exploratória e/ou seleção de atributos relevantes</a:t>
            </a:r>
          </a:p>
        </p:txBody>
      </p:sp>
    </p:spTree>
    <p:extLst>
      <p:ext uri="{BB962C8B-B14F-4D97-AF65-F5344CB8AC3E}">
        <p14:creationId xmlns:p14="http://schemas.microsoft.com/office/powerpoint/2010/main" val="3601084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154FF-EC19-1D4A-8CEF-28EFA8C9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Pensando no negócio...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90939FA-6554-5844-9008-2E305C77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300" y="2195899"/>
            <a:ext cx="5257799" cy="455363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223842"/>
                </a:solidFill>
              </a:rPr>
              <a:t>Resultados</a:t>
            </a:r>
            <a:endParaRPr lang="pt-BR" sz="2000" b="1" dirty="0">
              <a:solidFill>
                <a:srgbClr val="223842"/>
              </a:solidFill>
            </a:endParaRPr>
          </a:p>
          <a:p>
            <a:r>
              <a:rPr lang="pt-BR" sz="2000" dirty="0" err="1"/>
              <a:t>Shap</a:t>
            </a:r>
            <a:r>
              <a:rPr lang="pt-BR" sz="2000" dirty="0"/>
              <a:t> </a:t>
            </a:r>
            <a:r>
              <a:rPr lang="pt-BR" sz="2000" dirty="0" err="1"/>
              <a:t>values</a:t>
            </a:r>
            <a:r>
              <a:rPr lang="pt-BR" sz="2000" dirty="0"/>
              <a:t> como pré-processamento pode trazer alguns benefícios;</a:t>
            </a:r>
          </a:p>
          <a:p>
            <a:r>
              <a:rPr lang="pt-BR" sz="2000" i="1" dirty="0"/>
              <a:t>OOF </a:t>
            </a:r>
            <a:r>
              <a:rPr lang="pt-BR" sz="2000" i="1" dirty="0" err="1"/>
              <a:t>Predictions</a:t>
            </a:r>
            <a:r>
              <a:rPr lang="pt-BR" sz="2000" i="1" dirty="0"/>
              <a:t> </a:t>
            </a:r>
            <a:r>
              <a:rPr lang="pt-BR" sz="2000" dirty="0"/>
              <a:t>como </a:t>
            </a:r>
            <a:r>
              <a:rPr lang="pt-BR" sz="2000" i="1" dirty="0" err="1"/>
              <a:t>features</a:t>
            </a:r>
            <a:r>
              <a:rPr lang="pt-BR" sz="2000" dirty="0"/>
              <a:t> para modelo pode ser usado, com cautela e moderação;</a:t>
            </a:r>
          </a:p>
          <a:p>
            <a:r>
              <a:rPr lang="pt-BR" sz="2000" i="1" dirty="0"/>
              <a:t>KNN </a:t>
            </a:r>
            <a:r>
              <a:rPr lang="pt-BR" sz="2000" i="1" dirty="0" err="1"/>
              <a:t>Features</a:t>
            </a:r>
            <a:r>
              <a:rPr lang="pt-BR" sz="2000" i="1" dirty="0"/>
              <a:t> </a:t>
            </a:r>
            <a:r>
              <a:rPr lang="pt-BR" sz="2000" dirty="0"/>
              <a:t>parece ajudar a obter um melhor resultado;</a:t>
            </a:r>
          </a:p>
          <a:p>
            <a:r>
              <a:rPr lang="pt-BR" sz="2000" i="1" dirty="0" err="1"/>
              <a:t>Voting</a:t>
            </a:r>
            <a:r>
              <a:rPr lang="pt-BR" sz="2000" i="1" dirty="0"/>
              <a:t> </a:t>
            </a:r>
            <a:r>
              <a:rPr lang="pt-BR" sz="2000" dirty="0"/>
              <a:t>usando diversas </a:t>
            </a:r>
            <a:r>
              <a:rPr lang="pt-BR" sz="2000" dirty="0" err="1"/>
              <a:t>seeds</a:t>
            </a:r>
            <a:r>
              <a:rPr lang="pt-BR" sz="2000" dirty="0"/>
              <a:t>.</a:t>
            </a:r>
            <a:endParaRPr lang="pt-BR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5622E66B-B2AA-4442-A079-184927AFF8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50" y="2195899"/>
                <a:ext cx="5257799" cy="455363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2400" b="1" dirty="0">
                    <a:solidFill>
                      <a:srgbClr val="223842"/>
                    </a:solidFill>
                  </a:rPr>
                  <a:t>Recomendações</a:t>
                </a:r>
              </a:p>
              <a:p>
                <a:r>
                  <a:rPr lang="pt-BR" sz="2000" dirty="0"/>
                  <a:t>Usar as soluções mais simples com melhor score privado (do estágio 2);</a:t>
                </a:r>
              </a:p>
              <a:p>
                <a:r>
                  <a:rPr lang="pt-BR" sz="2000" dirty="0"/>
                  <a:t>Tentar modelos mais variados (algoritmos e pré-processamento);</a:t>
                </a:r>
              </a:p>
              <a:p>
                <a:r>
                  <a:rPr lang="pt-BR" sz="2000" dirty="0"/>
                  <a:t>Outros tipos de ensambles;</a:t>
                </a:r>
              </a:p>
              <a:p>
                <a:r>
                  <a:rPr lang="pt-BR" sz="2000" dirty="0"/>
                  <a:t>Evitar falsos positivos (causando menos estresse) calculando um </a:t>
                </a:r>
                <a:r>
                  <a:rPr lang="pt-BR" sz="2000" dirty="0" err="1"/>
                  <a:t>threshold</a:t>
                </a:r>
                <a:r>
                  <a:rPr lang="pt-BR" sz="2000" dirty="0"/>
                  <a:t> que maximize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/>
                        </m:ctrlPr>
                      </m:sSubPr>
                      <m:e>
                        <m:r>
                          <a:rPr lang="pt-BR" sz="2000"/>
                          <m:t>𝐹</m:t>
                        </m:r>
                      </m:e>
                      <m:sub>
                        <m:r>
                          <a:rPr lang="pt-BR" sz="2000"/>
                          <m:t>𝐵𝑒𝑡𝑎</m:t>
                        </m:r>
                      </m:sub>
                    </m:sSub>
                  </m:oMath>
                </a14:m>
                <a:r>
                  <a:rPr lang="pt-BR" sz="2000" dirty="0"/>
                  <a:t> onde Beta=0.5 (*).</a:t>
                </a:r>
              </a:p>
            </p:txBody>
          </p:sp>
        </mc:Choice>
        <mc:Fallback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5622E66B-B2AA-4442-A079-184927AF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2195899"/>
                <a:ext cx="5257799" cy="4553635"/>
              </a:xfrm>
              <a:prstGeom prst="rect">
                <a:avLst/>
              </a:prstGeom>
              <a:blipFill>
                <a:blip r:embed="rId3"/>
                <a:stretch>
                  <a:fillRect l="-1687" t="-13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A1EEB477-CB3B-ED48-8259-F45813BE3FA1}"/>
              </a:ext>
            </a:extLst>
          </p:cNvPr>
          <p:cNvSpPr/>
          <p:nvPr/>
        </p:nvSpPr>
        <p:spPr>
          <a:xfrm>
            <a:off x="0" y="6611034"/>
            <a:ext cx="63373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/>
              <a:t>(*) </a:t>
            </a:r>
            <a:r>
              <a:rPr lang="pt-BR" sz="1050" dirty="0">
                <a:hlinkClick r:id="rId4"/>
              </a:rPr>
              <a:t>https://machinelearningmastery.com/tour-of-evaluation-metrics-for-imbalanced-classification/</a:t>
            </a:r>
            <a:endParaRPr lang="pt-BR" sz="1050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5A252FF-8200-AE49-91B9-6476B7AB4EDB}"/>
              </a:ext>
            </a:extLst>
          </p:cNvPr>
          <p:cNvCxnSpPr>
            <a:cxnSpLocks/>
          </p:cNvCxnSpPr>
          <p:nvPr/>
        </p:nvCxnSpPr>
        <p:spPr>
          <a:xfrm>
            <a:off x="6096000" y="2112233"/>
            <a:ext cx="0" cy="3600078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796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1A26F3-3A15-4149-BE4C-E31D06CED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" r="311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1B27D552-BD14-9740-BEE8-E22417455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133" y="3606352"/>
            <a:ext cx="1566225" cy="878609"/>
          </a:xfrm>
        </p:spPr>
        <p:txBody>
          <a:bodyPr>
            <a:noAutofit/>
          </a:bodyPr>
          <a:lstStyle/>
          <a:p>
            <a:pPr algn="ctr"/>
            <a:r>
              <a:rPr lang="pt-BR" sz="6000" dirty="0">
                <a:solidFill>
                  <a:srgbClr val="223842"/>
                </a:solidFill>
              </a:rPr>
              <a:t>Fim!</a:t>
            </a:r>
          </a:p>
        </p:txBody>
      </p:sp>
    </p:spTree>
    <p:extLst>
      <p:ext uri="{BB962C8B-B14F-4D97-AF65-F5344CB8AC3E}">
        <p14:creationId xmlns:p14="http://schemas.microsoft.com/office/powerpoint/2010/main" val="3408536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9E29D229-B96B-3F43-ACC5-70C47D14A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6"/>
          <a:stretch/>
        </p:blipFill>
        <p:spPr>
          <a:xfrm>
            <a:off x="9569619" y="2192437"/>
            <a:ext cx="2569278" cy="26621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33CA29-6619-4C4A-848F-CF3E1C02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428"/>
            <a:ext cx="10515600" cy="1325563"/>
          </a:xfrm>
        </p:spPr>
        <p:txBody>
          <a:bodyPr/>
          <a:lstStyle/>
          <a:p>
            <a:r>
              <a:rPr lang="pt-BR" dirty="0"/>
              <a:t>Análise Exploratória </a:t>
            </a:r>
            <a:r>
              <a:rPr lang="pt-BR" dirty="0" err="1"/>
              <a:t>univariada</a:t>
            </a:r>
            <a:endParaRPr lang="pt-BR" dirty="0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9815A47B-40EA-C445-AE4F-946C5529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844" y="5276823"/>
            <a:ext cx="5300090" cy="1410970"/>
          </a:xfrm>
          <a:prstGeom prst="rect">
            <a:avLst/>
          </a:prstGeom>
        </p:spPr>
      </p:pic>
      <p:pic>
        <p:nvPicPr>
          <p:cNvPr id="13" name="Imagem 12" descr="Gráfico, Gráfico de pizza&#10;&#10;Descrição gerada automaticamente">
            <a:extLst>
              <a:ext uri="{FF2B5EF4-FFF2-40B4-BE49-F238E27FC236}">
                <a16:creationId xmlns:a16="http://schemas.microsoft.com/office/drawing/2014/main" id="{EFBA3B74-988A-C74F-8F3C-301FE8496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8422" y="-5428"/>
            <a:ext cx="1232127" cy="127582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CFB12E0-DB08-8C48-AA8E-080B816D2797}"/>
              </a:ext>
            </a:extLst>
          </p:cNvPr>
          <p:cNvSpPr txBox="1"/>
          <p:nvPr/>
        </p:nvSpPr>
        <p:spPr>
          <a:xfrm>
            <a:off x="398688" y="1285161"/>
            <a:ext cx="2403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Features</a:t>
            </a:r>
            <a:r>
              <a:rPr lang="pt-BR" sz="2000" dirty="0"/>
              <a:t> Categóricas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BR" dirty="0"/>
              <a:t>Qualitativo nominal</a:t>
            </a:r>
            <a:r>
              <a:rPr lang="pt-BR" sz="2000" dirty="0"/>
              <a:t>: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EB5915B-1C0F-C349-AEBA-1651A33164F6}"/>
              </a:ext>
            </a:extLst>
          </p:cNvPr>
          <p:cNvSpPr txBox="1"/>
          <p:nvPr/>
        </p:nvSpPr>
        <p:spPr>
          <a:xfrm>
            <a:off x="6943912" y="1314748"/>
            <a:ext cx="25839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Features</a:t>
            </a:r>
            <a:r>
              <a:rPr lang="pt-BR" sz="2000" dirty="0"/>
              <a:t> Numéricas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pt-BR" dirty="0"/>
              <a:t>Quantitativo continua: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A7860E-1DD1-2A4C-898F-259E074D90A5}"/>
              </a:ext>
            </a:extLst>
          </p:cNvPr>
          <p:cNvSpPr txBox="1"/>
          <p:nvPr/>
        </p:nvSpPr>
        <p:spPr>
          <a:xfrm>
            <a:off x="6943912" y="4907212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Dados </a:t>
            </a:r>
            <a:r>
              <a:rPr lang="pt-BR" sz="2000" dirty="0" err="1"/>
              <a:t>Missing</a:t>
            </a:r>
            <a:r>
              <a:rPr lang="pt-BR" sz="2000" dirty="0"/>
              <a:t>:</a:t>
            </a:r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4659A0C-CE56-8F42-B33A-BE524BE0AFC6}"/>
              </a:ext>
            </a:extLst>
          </p:cNvPr>
          <p:cNvSpPr txBox="1"/>
          <p:nvPr/>
        </p:nvSpPr>
        <p:spPr>
          <a:xfrm>
            <a:off x="9276251" y="522950"/>
            <a:ext cx="899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Target:</a:t>
            </a:r>
            <a:endParaRPr lang="pt-BR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4E6ADB5-8784-3C48-A0EB-652704011E5B}"/>
              </a:ext>
            </a:extLst>
          </p:cNvPr>
          <p:cNvCxnSpPr>
            <a:cxnSpLocks/>
          </p:cNvCxnSpPr>
          <p:nvPr/>
        </p:nvCxnSpPr>
        <p:spPr>
          <a:xfrm flipH="1">
            <a:off x="6629337" y="1416894"/>
            <a:ext cx="14700" cy="500388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F2237AF-C23B-7548-9425-8261EAA5D354}"/>
              </a:ext>
            </a:extLst>
          </p:cNvPr>
          <p:cNvCxnSpPr>
            <a:cxnSpLocks/>
          </p:cNvCxnSpPr>
          <p:nvPr/>
        </p:nvCxnSpPr>
        <p:spPr>
          <a:xfrm flipH="1">
            <a:off x="6803010" y="4904706"/>
            <a:ext cx="5007990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E7F4E111-856A-5845-8DD4-5161B97324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3" b="4913"/>
          <a:stretch/>
        </p:blipFill>
        <p:spPr>
          <a:xfrm>
            <a:off x="387943" y="6118276"/>
            <a:ext cx="6236775" cy="493007"/>
          </a:xfrm>
          <a:prstGeom prst="rect">
            <a:avLst/>
          </a:prstGeom>
        </p:spPr>
      </p:pic>
      <p:pic>
        <p:nvPicPr>
          <p:cNvPr id="16" name="Imagem 15" descr="Linha do tempo&#10;&#10;Descrição gerada automaticamente">
            <a:extLst>
              <a:ext uri="{FF2B5EF4-FFF2-40B4-BE49-F238E27FC236}">
                <a16:creationId xmlns:a16="http://schemas.microsoft.com/office/drawing/2014/main" id="{1D0AEE1F-99D2-474B-9B66-F1CD5240F3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64"/>
          <a:stretch/>
        </p:blipFill>
        <p:spPr>
          <a:xfrm>
            <a:off x="398688" y="1968500"/>
            <a:ext cx="6183276" cy="380046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C747A00-DDFA-D143-8343-E9A6C069B40E}"/>
              </a:ext>
            </a:extLst>
          </p:cNvPr>
          <p:cNvSpPr txBox="1"/>
          <p:nvPr/>
        </p:nvSpPr>
        <p:spPr>
          <a:xfrm>
            <a:off x="398688" y="5733555"/>
            <a:ext cx="22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t-BR" dirty="0"/>
              <a:t>Qualitativo ordinal:</a:t>
            </a:r>
          </a:p>
        </p:txBody>
      </p:sp>
      <p:pic>
        <p:nvPicPr>
          <p:cNvPr id="27" name="Imagem 26" descr="Diagrama, Desenho técnico&#10;&#10;Descrição gerada automaticamente">
            <a:extLst>
              <a:ext uri="{FF2B5EF4-FFF2-40B4-BE49-F238E27FC236}">
                <a16:creationId xmlns:a16="http://schemas.microsoft.com/office/drawing/2014/main" id="{76B7C9AA-4468-2944-BC88-402159195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803" y="2177603"/>
            <a:ext cx="2742786" cy="2673428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9C091F64-C4A3-774D-8183-8D359FE6FBF3}"/>
              </a:ext>
            </a:extLst>
          </p:cNvPr>
          <p:cNvSpPr/>
          <p:nvPr/>
        </p:nvSpPr>
        <p:spPr>
          <a:xfrm>
            <a:off x="9530354" y="1613464"/>
            <a:ext cx="2583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pt-BR" dirty="0"/>
              <a:t>Quantitativo discreto:</a:t>
            </a:r>
          </a:p>
        </p:txBody>
      </p:sp>
    </p:spTree>
    <p:extLst>
      <p:ext uri="{BB962C8B-B14F-4D97-AF65-F5344CB8AC3E}">
        <p14:creationId xmlns:p14="http://schemas.microsoft.com/office/powerpoint/2010/main" val="420599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FD6CB52F-A31D-C24C-93F2-9A0700FD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0" y="3986278"/>
            <a:ext cx="3485736" cy="25065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0E044A-55EB-D246-AA70-086DE5DE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Multivariada</a:t>
            </a:r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D839AEB7-6C0C-2744-86F0-5420F8A05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5" y="1892457"/>
            <a:ext cx="6293645" cy="4702654"/>
          </a:xfrm>
          <a:prstGeom prst="rect">
            <a:avLst/>
          </a:prstGeom>
        </p:spPr>
      </p:pic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719216EB-FCDD-A74D-B51B-ADF28C373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052"/>
          <a:stretch/>
        </p:blipFill>
        <p:spPr>
          <a:xfrm>
            <a:off x="7562850" y="1690688"/>
            <a:ext cx="3448050" cy="26863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C96325-002F-D34D-B8BA-5D86E2195892}"/>
              </a:ext>
            </a:extLst>
          </p:cNvPr>
          <p:cNvSpPr txBox="1"/>
          <p:nvPr/>
        </p:nvSpPr>
        <p:spPr>
          <a:xfrm>
            <a:off x="398688" y="1290578"/>
            <a:ext cx="2590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Correlação de Pearson: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0AF3F3-B9B0-9640-B610-F96953798E8D}"/>
              </a:ext>
            </a:extLst>
          </p:cNvPr>
          <p:cNvSpPr txBox="1"/>
          <p:nvPr/>
        </p:nvSpPr>
        <p:spPr>
          <a:xfrm>
            <a:off x="7253799" y="1290578"/>
            <a:ext cx="276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Componentes Principais: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5538BD3-9A31-1049-B9AA-6CEA28656A63}"/>
              </a:ext>
            </a:extLst>
          </p:cNvPr>
          <p:cNvCxnSpPr>
            <a:cxnSpLocks/>
          </p:cNvCxnSpPr>
          <p:nvPr/>
        </p:nvCxnSpPr>
        <p:spPr>
          <a:xfrm flipH="1">
            <a:off x="6756337" y="1549311"/>
            <a:ext cx="14700" cy="500388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08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6113A0B1-FDC1-6F4F-A7B4-8A40DE476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66197"/>
              </p:ext>
            </p:extLst>
          </p:nvPr>
        </p:nvGraphicFramePr>
        <p:xfrm>
          <a:off x="8070846" y="1690686"/>
          <a:ext cx="3429000" cy="4117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58920111"/>
                    </a:ext>
                  </a:extLst>
                </a:gridCol>
              </a:tblGrid>
              <a:tr h="52625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238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84550"/>
                  </a:ext>
                </a:extLst>
              </a:tr>
              <a:tr h="359171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DCD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7033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55CBDF8D-2391-1B4B-AFEA-8F2DB8DE8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070187"/>
              </p:ext>
            </p:extLst>
          </p:nvPr>
        </p:nvGraphicFramePr>
        <p:xfrm>
          <a:off x="4461668" y="1690687"/>
          <a:ext cx="3429000" cy="4117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58920111"/>
                    </a:ext>
                  </a:extLst>
                </a:gridCol>
              </a:tblGrid>
              <a:tr h="52625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238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84550"/>
                  </a:ext>
                </a:extLst>
              </a:tr>
              <a:tr h="359171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DCD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7033"/>
                  </a:ext>
                </a:extLst>
              </a:tr>
            </a:tbl>
          </a:graphicData>
        </a:graphic>
      </p:graphicFrame>
      <p:graphicFrame>
        <p:nvGraphicFramePr>
          <p:cNvPr id="13" name="Tabela 13">
            <a:extLst>
              <a:ext uri="{FF2B5EF4-FFF2-40B4-BE49-F238E27FC236}">
                <a16:creationId xmlns:a16="http://schemas.microsoft.com/office/drawing/2014/main" id="{30852FBC-F5F6-8F43-9EF1-E3A822572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23531"/>
              </p:ext>
            </p:extLst>
          </p:nvPr>
        </p:nvGraphicFramePr>
        <p:xfrm>
          <a:off x="836612" y="1690688"/>
          <a:ext cx="3429000" cy="4117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58920111"/>
                    </a:ext>
                  </a:extLst>
                </a:gridCol>
              </a:tblGrid>
              <a:tr h="52625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238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84550"/>
                  </a:ext>
                </a:extLst>
              </a:tr>
              <a:tr h="359171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DCD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87033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BE4C2877-0D2D-CD4A-BB39-B5037357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Pré-processamentos </a:t>
            </a:r>
            <a:br>
              <a:rPr lang="pt-BR" dirty="0"/>
            </a:br>
            <a:r>
              <a:rPr lang="pt-BR" sz="2400" dirty="0"/>
              <a:t>(tentativas)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131241-7547-2E49-B9DA-5499C946A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28787"/>
            <a:ext cx="3425824" cy="442913"/>
          </a:xfrm>
        </p:spPr>
        <p:txBody>
          <a:bodyPr anchor="b">
            <a:no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Tratamento dos dados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880CD82-EF4F-854B-96FC-C5E5751E9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89175"/>
            <a:ext cx="3429000" cy="3519488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Substituir -999 pela média, mediana, </a:t>
            </a:r>
            <a:r>
              <a:rPr lang="pt-BR" sz="2000" i="1" dirty="0"/>
              <a:t>NA</a:t>
            </a:r>
            <a:r>
              <a:rPr lang="pt-BR" sz="2000" dirty="0"/>
              <a:t> e deixar como -999 mesmo nas </a:t>
            </a:r>
            <a:r>
              <a:rPr lang="pt-BR" sz="2000" dirty="0" err="1"/>
              <a:t>numericas</a:t>
            </a:r>
            <a:r>
              <a:rPr lang="pt-BR" sz="2000" dirty="0"/>
              <a:t>;</a:t>
            </a:r>
          </a:p>
          <a:p>
            <a:r>
              <a:rPr lang="pt-BR" sz="2000" dirty="0"/>
              <a:t>Substituir -999 com ‘</a:t>
            </a:r>
            <a:r>
              <a:rPr lang="pt-BR" sz="2000" i="1" dirty="0" err="1"/>
              <a:t>most_frequent</a:t>
            </a:r>
            <a:r>
              <a:rPr lang="pt-BR" sz="2000" i="1" dirty="0"/>
              <a:t>’ , ‘</a:t>
            </a:r>
            <a:r>
              <a:rPr lang="pt-BR" sz="2000" i="1" dirty="0" err="1"/>
              <a:t>other</a:t>
            </a:r>
            <a:r>
              <a:rPr lang="pt-BR" sz="2000" i="1" dirty="0"/>
              <a:t>’</a:t>
            </a:r>
            <a:r>
              <a:rPr lang="pt-BR" sz="2000" dirty="0"/>
              <a:t> e deixar como -999 mesmo nas </a:t>
            </a:r>
            <a:r>
              <a:rPr lang="pt-BR" sz="2000" dirty="0" err="1"/>
              <a:t>categoricas</a:t>
            </a:r>
            <a:endParaRPr lang="pt-BR" sz="2000" i="1" dirty="0"/>
          </a:p>
          <a:p>
            <a:r>
              <a:rPr lang="pt-BR" sz="2000" i="1" dirty="0" err="1"/>
              <a:t>RareLabelEncoder</a:t>
            </a:r>
            <a:r>
              <a:rPr lang="pt-BR" sz="2000" dirty="0"/>
              <a:t> em categóricas;</a:t>
            </a:r>
          </a:p>
          <a:p>
            <a:r>
              <a:rPr lang="pt-BR" sz="2000" dirty="0" err="1"/>
              <a:t>Embedding</a:t>
            </a:r>
            <a:r>
              <a:rPr lang="pt-BR" sz="2000" dirty="0"/>
              <a:t> (</a:t>
            </a:r>
            <a:r>
              <a:rPr lang="pt-BR" sz="2000" dirty="0" err="1"/>
              <a:t>TabNet</a:t>
            </a:r>
            <a:r>
              <a:rPr lang="pt-BR" sz="2000" dirty="0"/>
              <a:t>)</a:t>
            </a:r>
          </a:p>
          <a:p>
            <a:r>
              <a:rPr lang="pt-BR" sz="2000" dirty="0"/>
              <a:t>Passar como </a:t>
            </a:r>
            <a:r>
              <a:rPr lang="pt-BR" sz="2000" i="1" dirty="0" err="1"/>
              <a:t>cat_features</a:t>
            </a:r>
            <a:r>
              <a:rPr lang="pt-BR" sz="2000" i="1" dirty="0"/>
              <a:t> (</a:t>
            </a:r>
            <a:r>
              <a:rPr lang="pt-BR" sz="2000" i="1" dirty="0" err="1"/>
              <a:t>LightGBM</a:t>
            </a:r>
            <a:r>
              <a:rPr lang="pt-BR" sz="2000" i="1" dirty="0"/>
              <a:t> e </a:t>
            </a:r>
            <a:r>
              <a:rPr lang="pt-BR" sz="2000" i="1" dirty="0" err="1"/>
              <a:t>CatBoost</a:t>
            </a:r>
            <a:r>
              <a:rPr lang="pt-BR" sz="2000" i="1" dirty="0"/>
              <a:t>).</a:t>
            </a:r>
          </a:p>
          <a:p>
            <a:pPr lvl="1"/>
            <a:endParaRPr lang="pt-BR" sz="200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D2738888-29C8-A44E-9084-C580710E6556}"/>
              </a:ext>
            </a:extLst>
          </p:cNvPr>
          <p:cNvSpPr txBox="1">
            <a:spLocks/>
          </p:cNvSpPr>
          <p:nvPr/>
        </p:nvSpPr>
        <p:spPr>
          <a:xfrm>
            <a:off x="4458492" y="1728786"/>
            <a:ext cx="3425824" cy="442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>
                <a:solidFill>
                  <a:schemeClr val="bg1"/>
                </a:solidFill>
              </a:rPr>
              <a:t>Feature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Engineering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CB3F6EEF-6B5A-E140-822E-F4AFAB42E37C}"/>
              </a:ext>
            </a:extLst>
          </p:cNvPr>
          <p:cNvSpPr txBox="1">
            <a:spLocks/>
          </p:cNvSpPr>
          <p:nvPr/>
        </p:nvSpPr>
        <p:spPr>
          <a:xfrm>
            <a:off x="4458492" y="2289175"/>
            <a:ext cx="3429000" cy="351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Interações entre 2 e 3 fatures com operações “1/”, “</a:t>
            </a:r>
            <a:r>
              <a:rPr lang="pt-BR" sz="2000" dirty="0" err="1"/>
              <a:t>exp</a:t>
            </a:r>
            <a:r>
              <a:rPr lang="pt-BR" sz="2000" dirty="0"/>
              <a:t>”, “log”, “</a:t>
            </a:r>
            <a:r>
              <a:rPr lang="pt-BR" sz="2000" dirty="0" err="1"/>
              <a:t>abs</a:t>
            </a:r>
            <a:r>
              <a:rPr lang="pt-BR" sz="2000" dirty="0"/>
              <a:t>”, “</a:t>
            </a:r>
            <a:r>
              <a:rPr lang="pt-BR" sz="2000" dirty="0" err="1"/>
              <a:t>sqrt</a:t>
            </a:r>
            <a:r>
              <a:rPr lang="pt-BR" sz="2000" dirty="0"/>
              <a:t>”, “^2”, “^3” com pacote </a:t>
            </a:r>
            <a:r>
              <a:rPr lang="pt-BR" sz="2000" i="1" dirty="0" err="1"/>
              <a:t>autofeat</a:t>
            </a:r>
            <a:r>
              <a:rPr lang="pt-BR" sz="2000" dirty="0"/>
              <a:t>;</a:t>
            </a:r>
          </a:p>
          <a:p>
            <a:r>
              <a:rPr lang="pt-BR" sz="2000" i="1" dirty="0" err="1"/>
              <a:t>Feature</a:t>
            </a:r>
            <a:r>
              <a:rPr lang="pt-BR" sz="2000" i="1" dirty="0"/>
              <a:t> </a:t>
            </a:r>
            <a:r>
              <a:rPr lang="pt-BR" sz="2000" i="1" dirty="0" err="1"/>
              <a:t>Extraction</a:t>
            </a:r>
            <a:r>
              <a:rPr lang="pt-BR" sz="2000" i="1" dirty="0"/>
              <a:t> </a:t>
            </a:r>
            <a:r>
              <a:rPr lang="pt-BR" sz="2000" dirty="0"/>
              <a:t>com </a:t>
            </a:r>
            <a:r>
              <a:rPr lang="pt-BR" sz="2000" i="1" dirty="0"/>
              <a:t>UMAP;</a:t>
            </a:r>
          </a:p>
          <a:p>
            <a:r>
              <a:rPr lang="pt-BR" sz="2000" i="1" u="sng" dirty="0" err="1">
                <a:solidFill>
                  <a:srgbClr val="223842"/>
                </a:solidFill>
              </a:rPr>
              <a:t>Feature</a:t>
            </a:r>
            <a:r>
              <a:rPr lang="pt-BR" sz="2000" i="1" u="sng" dirty="0">
                <a:solidFill>
                  <a:srgbClr val="223842"/>
                </a:solidFill>
              </a:rPr>
              <a:t> </a:t>
            </a:r>
            <a:r>
              <a:rPr lang="pt-BR" sz="2000" i="1" u="sng" dirty="0" err="1">
                <a:solidFill>
                  <a:srgbClr val="223842"/>
                </a:solidFill>
              </a:rPr>
              <a:t>Extraction</a:t>
            </a:r>
            <a:r>
              <a:rPr lang="pt-BR" sz="2000" i="1" u="sng" dirty="0">
                <a:solidFill>
                  <a:srgbClr val="223842"/>
                </a:solidFill>
              </a:rPr>
              <a:t> </a:t>
            </a:r>
            <a:r>
              <a:rPr lang="pt-BR" sz="2000" u="sng" dirty="0">
                <a:solidFill>
                  <a:srgbClr val="223842"/>
                </a:solidFill>
              </a:rPr>
              <a:t>com </a:t>
            </a:r>
            <a:r>
              <a:rPr lang="pt-BR" sz="2000" i="1" u="sng" dirty="0">
                <a:solidFill>
                  <a:srgbClr val="223842"/>
                </a:solidFill>
              </a:rPr>
              <a:t>KNN</a:t>
            </a:r>
            <a:r>
              <a:rPr lang="pt-BR" sz="2000" i="1" dirty="0"/>
              <a:t>.</a:t>
            </a:r>
          </a:p>
          <a:p>
            <a:endParaRPr lang="pt-BR" sz="2000" dirty="0"/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D95DE229-C120-6241-8410-A2E178CB3C24}"/>
              </a:ext>
            </a:extLst>
          </p:cNvPr>
          <p:cNvSpPr txBox="1">
            <a:spLocks/>
          </p:cNvSpPr>
          <p:nvPr/>
        </p:nvSpPr>
        <p:spPr>
          <a:xfrm>
            <a:off x="8077198" y="1728783"/>
            <a:ext cx="3422648" cy="433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/>
                </a:solidFill>
              </a:rPr>
              <a:t>Seleção de </a:t>
            </a:r>
            <a:r>
              <a:rPr lang="pt-BR" sz="2800" dirty="0" err="1">
                <a:solidFill>
                  <a:schemeClr val="bg1"/>
                </a:solidFill>
              </a:rPr>
              <a:t>Features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0" name="Espaço Reservado para Conteúdo 3">
            <a:extLst>
              <a:ext uri="{FF2B5EF4-FFF2-40B4-BE49-F238E27FC236}">
                <a16:creationId xmlns:a16="http://schemas.microsoft.com/office/drawing/2014/main" id="{8E21CFD1-5DA2-1A43-8557-F165362FE6FF}"/>
              </a:ext>
            </a:extLst>
          </p:cNvPr>
          <p:cNvSpPr txBox="1">
            <a:spLocks/>
          </p:cNvSpPr>
          <p:nvPr/>
        </p:nvSpPr>
        <p:spPr>
          <a:xfrm>
            <a:off x="8077198" y="2289175"/>
            <a:ext cx="3422648" cy="3519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Aproximadamente 10 algoritmos foram efetuados para melhor compreensão da base de dados;</a:t>
            </a:r>
          </a:p>
          <a:p>
            <a:r>
              <a:rPr lang="pt-BR" sz="2000" dirty="0"/>
              <a:t>Também foram aplicados RFE (</a:t>
            </a:r>
            <a:r>
              <a:rPr lang="pt-BR" sz="2000" dirty="0" err="1"/>
              <a:t>CatBoost</a:t>
            </a:r>
            <a:r>
              <a:rPr lang="pt-BR" sz="2000" dirty="0"/>
              <a:t>) e </a:t>
            </a:r>
            <a:r>
              <a:rPr lang="pt-BR" sz="2000" dirty="0" err="1"/>
              <a:t>Boruta</a:t>
            </a:r>
            <a:r>
              <a:rPr lang="pt-BR" sz="2000" dirty="0"/>
              <a:t> após a engenharia de recursos.</a:t>
            </a:r>
          </a:p>
        </p:txBody>
      </p:sp>
    </p:spTree>
    <p:extLst>
      <p:ext uri="{BB962C8B-B14F-4D97-AF65-F5344CB8AC3E}">
        <p14:creationId xmlns:p14="http://schemas.microsoft.com/office/powerpoint/2010/main" val="212112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441AD4B-91E6-9344-9892-EA8C29F6FD6D}"/>
              </a:ext>
            </a:extLst>
          </p:cNvPr>
          <p:cNvSpPr/>
          <p:nvPr/>
        </p:nvSpPr>
        <p:spPr>
          <a:xfrm>
            <a:off x="-1765300" y="-787400"/>
            <a:ext cx="7200901" cy="8432800"/>
          </a:xfrm>
          <a:prstGeom prst="ellipse">
            <a:avLst/>
          </a:prstGeom>
          <a:solidFill>
            <a:srgbClr val="DCD3D8">
              <a:alpha val="50196"/>
            </a:srgbClr>
          </a:solidFill>
          <a:ln w="28575">
            <a:solidFill>
              <a:srgbClr val="223842">
                <a:alpha val="0"/>
              </a:srgbClr>
            </a:solidFill>
          </a:ln>
          <a:effectLst>
            <a:outerShdw blurRad="196423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8700" dirty="0">
                <a:solidFill>
                  <a:srgbClr val="223842"/>
                </a:solidFill>
              </a:rPr>
              <a:t>02</a:t>
            </a:r>
            <a:endParaRPr lang="pt-BR" sz="40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056927-D639-1846-89E4-5CB9AF9B6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7998" y="3088193"/>
            <a:ext cx="7500591" cy="1584868"/>
          </a:xfrm>
        </p:spPr>
        <p:txBody>
          <a:bodyPr>
            <a:noAutofit/>
          </a:bodyPr>
          <a:lstStyle/>
          <a:p>
            <a:pPr algn="r"/>
            <a:r>
              <a:rPr lang="pt-BR" sz="6000" dirty="0">
                <a:solidFill>
                  <a:srgbClr val="223842"/>
                </a:solidFill>
              </a:rPr>
              <a:t>Estrutura de modelagem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36326F65-C4E5-344F-B959-6945FCC5A6F8}"/>
              </a:ext>
            </a:extLst>
          </p:cNvPr>
          <p:cNvSpPr txBox="1">
            <a:spLocks/>
          </p:cNvSpPr>
          <p:nvPr/>
        </p:nvSpPr>
        <p:spPr>
          <a:xfrm>
            <a:off x="5702300" y="4973445"/>
            <a:ext cx="6116289" cy="109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000" dirty="0">
                <a:solidFill>
                  <a:srgbClr val="223842"/>
                </a:solidFill>
              </a:rPr>
              <a:t>Modelos utilizados para previsão, otimização de parâmetros, análise de robustez do resultado, </a:t>
            </a:r>
            <a:r>
              <a:rPr lang="pt-BR" sz="2000" dirty="0" err="1">
                <a:solidFill>
                  <a:srgbClr val="223842"/>
                </a:solidFill>
              </a:rPr>
              <a:t>etc</a:t>
            </a:r>
            <a:r>
              <a:rPr lang="pt-BR" sz="2000" dirty="0">
                <a:solidFill>
                  <a:srgbClr val="223842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553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FDDE8-9F72-6A4B-8592-292777B8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Alguns números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0579810-8CED-6F44-9A7C-359283C9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57143" y="2807494"/>
            <a:ext cx="5659410" cy="2628900"/>
          </a:xfrm>
          <a:prstGeom prst="rect">
            <a:avLst/>
          </a:prstGeom>
        </p:spPr>
      </p:pic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BD43B3E1-1981-AD45-A604-F6D91653ACE5}"/>
              </a:ext>
            </a:extLst>
          </p:cNvPr>
          <p:cNvSpPr txBox="1">
            <a:spLocks/>
          </p:cNvSpPr>
          <p:nvPr/>
        </p:nvSpPr>
        <p:spPr>
          <a:xfrm>
            <a:off x="664761" y="6858433"/>
            <a:ext cx="5256212" cy="46847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000" dirty="0"/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B5AB312F-662A-484C-B271-4EB13FA64AC8}"/>
              </a:ext>
            </a:extLst>
          </p:cNvPr>
          <p:cNvSpPr txBox="1">
            <a:spLocks/>
          </p:cNvSpPr>
          <p:nvPr/>
        </p:nvSpPr>
        <p:spPr>
          <a:xfrm>
            <a:off x="6257143" y="1523891"/>
            <a:ext cx="5256212" cy="823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rgbClr val="223842"/>
                </a:solidFill>
              </a:rPr>
              <a:t>Série histórica de submissões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BDFAA37C-2CC7-1C45-B90F-36C9FA0B2BE6}"/>
              </a:ext>
            </a:extLst>
          </p:cNvPr>
          <p:cNvCxnSpPr>
            <a:cxnSpLocks/>
          </p:cNvCxnSpPr>
          <p:nvPr/>
        </p:nvCxnSpPr>
        <p:spPr>
          <a:xfrm flipH="1">
            <a:off x="6070537" y="1549311"/>
            <a:ext cx="14700" cy="500388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5B5D8A50-2B5C-7945-8075-A638E369D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1496247"/>
              </p:ext>
            </p:extLst>
          </p:nvPr>
        </p:nvGraphicFramePr>
        <p:xfrm>
          <a:off x="866092" y="1324519"/>
          <a:ext cx="4171968" cy="5594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8" name="Oval 37">
            <a:extLst>
              <a:ext uri="{FF2B5EF4-FFF2-40B4-BE49-F238E27FC236}">
                <a16:creationId xmlns:a16="http://schemas.microsoft.com/office/drawing/2014/main" id="{1F0BEE6E-22DB-4F4A-B545-3ED566128260}"/>
              </a:ext>
            </a:extLst>
          </p:cNvPr>
          <p:cNvSpPr/>
          <p:nvPr/>
        </p:nvSpPr>
        <p:spPr>
          <a:xfrm>
            <a:off x="945491" y="1720940"/>
            <a:ext cx="686288" cy="686288"/>
          </a:xfrm>
          <a:prstGeom prst="ellipse">
            <a:avLst/>
          </a:pr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845E0A-BA04-E548-8E53-78B2C8EACE7B}"/>
              </a:ext>
            </a:extLst>
          </p:cNvPr>
          <p:cNvSpPr/>
          <p:nvPr/>
        </p:nvSpPr>
        <p:spPr>
          <a:xfrm>
            <a:off x="1397107" y="2544382"/>
            <a:ext cx="686288" cy="686288"/>
          </a:xfrm>
          <a:prstGeom prst="ellipse">
            <a:avLst/>
          </a:prstGeom>
          <a:blipFill rotWithShape="0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9ACD896-991A-934F-89B9-076E2195F22F}"/>
              </a:ext>
            </a:extLst>
          </p:cNvPr>
          <p:cNvSpPr/>
          <p:nvPr/>
        </p:nvSpPr>
        <p:spPr>
          <a:xfrm>
            <a:off x="1603619" y="3367824"/>
            <a:ext cx="686288" cy="686288"/>
          </a:xfrm>
          <a:prstGeom prst="ellipse">
            <a:avLst/>
          </a:prstGeom>
          <a:blipFill rotWithShape="0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79CAF23-B46E-0A40-8DB2-FF9474E93EF7}"/>
              </a:ext>
            </a:extLst>
          </p:cNvPr>
          <p:cNvSpPr/>
          <p:nvPr/>
        </p:nvSpPr>
        <p:spPr>
          <a:xfrm>
            <a:off x="1603619" y="4190745"/>
            <a:ext cx="686288" cy="686288"/>
          </a:xfrm>
          <a:prstGeom prst="ellipse">
            <a:avLst/>
          </a:prstGeom>
          <a:blipFill rotWithShape="0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667D009-B9FF-254B-93A8-D5CF1C090E7E}"/>
              </a:ext>
            </a:extLst>
          </p:cNvPr>
          <p:cNvSpPr/>
          <p:nvPr/>
        </p:nvSpPr>
        <p:spPr>
          <a:xfrm>
            <a:off x="1397107" y="5014187"/>
            <a:ext cx="686288" cy="686288"/>
          </a:xfrm>
          <a:prstGeom prst="ellipse">
            <a:avLst/>
          </a:prstGeom>
          <a:blipFill rotWithShape="0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530800-0389-C04D-AD2B-D922B890BA90}"/>
              </a:ext>
            </a:extLst>
          </p:cNvPr>
          <p:cNvSpPr/>
          <p:nvPr/>
        </p:nvSpPr>
        <p:spPr>
          <a:xfrm>
            <a:off x="945491" y="5837629"/>
            <a:ext cx="686288" cy="686288"/>
          </a:xfrm>
          <a:prstGeom prst="ellipse">
            <a:avLst/>
          </a:prstGeom>
          <a:blipFill rotWithShape="0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1446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FDDE8-9F72-6A4B-8592-292777B8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Alguns números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0579810-8CED-6F44-9A7C-359283C9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57143" y="1957142"/>
            <a:ext cx="5659410" cy="2628900"/>
          </a:xfrm>
          <a:prstGeom prst="rect">
            <a:avLst/>
          </a:prstGeom>
        </p:spPr>
      </p:pic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BD43B3E1-1981-AD45-A604-F6D91653ACE5}"/>
              </a:ext>
            </a:extLst>
          </p:cNvPr>
          <p:cNvSpPr txBox="1">
            <a:spLocks/>
          </p:cNvSpPr>
          <p:nvPr/>
        </p:nvSpPr>
        <p:spPr>
          <a:xfrm>
            <a:off x="664761" y="6858433"/>
            <a:ext cx="5256212" cy="46847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000" dirty="0"/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id="{B5AB312F-662A-484C-B271-4EB13FA64AC8}"/>
              </a:ext>
            </a:extLst>
          </p:cNvPr>
          <p:cNvSpPr txBox="1">
            <a:spLocks/>
          </p:cNvSpPr>
          <p:nvPr/>
        </p:nvSpPr>
        <p:spPr>
          <a:xfrm>
            <a:off x="6257143" y="1523891"/>
            <a:ext cx="5256212" cy="823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rgbClr val="223842"/>
                </a:solidFill>
              </a:rPr>
              <a:t>Série histórica de submissões</a:t>
            </a:r>
          </a:p>
        </p:txBody>
      </p:sp>
      <p:pic>
        <p:nvPicPr>
          <p:cNvPr id="16" name="Espaço Reservado para Conteúdo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E1753A3-D37F-5A42-9E32-E23DD87BF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07788" y="4586042"/>
            <a:ext cx="4758121" cy="2138143"/>
          </a:xfrm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BDFAA37C-2CC7-1C45-B90F-36C9FA0B2BE6}"/>
              </a:ext>
            </a:extLst>
          </p:cNvPr>
          <p:cNvCxnSpPr>
            <a:cxnSpLocks/>
          </p:cNvCxnSpPr>
          <p:nvPr/>
        </p:nvCxnSpPr>
        <p:spPr>
          <a:xfrm flipH="1">
            <a:off x="6070537" y="1549311"/>
            <a:ext cx="14700" cy="5003889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5B5D8A50-2B5C-7945-8075-A638E369D81A}"/>
              </a:ext>
            </a:extLst>
          </p:cNvPr>
          <p:cNvGraphicFramePr/>
          <p:nvPr/>
        </p:nvGraphicFramePr>
        <p:xfrm>
          <a:off x="866092" y="1324519"/>
          <a:ext cx="4171968" cy="5594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8" name="Oval 37">
            <a:extLst>
              <a:ext uri="{FF2B5EF4-FFF2-40B4-BE49-F238E27FC236}">
                <a16:creationId xmlns:a16="http://schemas.microsoft.com/office/drawing/2014/main" id="{1F0BEE6E-22DB-4F4A-B545-3ED566128260}"/>
              </a:ext>
            </a:extLst>
          </p:cNvPr>
          <p:cNvSpPr/>
          <p:nvPr/>
        </p:nvSpPr>
        <p:spPr>
          <a:xfrm>
            <a:off x="945491" y="1720940"/>
            <a:ext cx="686288" cy="686288"/>
          </a:xfrm>
          <a:prstGeom prst="ellipse">
            <a:avLst/>
          </a:prstGeom>
          <a:blipFill rotWithShape="0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845E0A-BA04-E548-8E53-78B2C8EACE7B}"/>
              </a:ext>
            </a:extLst>
          </p:cNvPr>
          <p:cNvSpPr/>
          <p:nvPr/>
        </p:nvSpPr>
        <p:spPr>
          <a:xfrm>
            <a:off x="1397107" y="2544382"/>
            <a:ext cx="686288" cy="686288"/>
          </a:xfrm>
          <a:prstGeom prst="ellipse">
            <a:avLst/>
          </a:prstGeom>
          <a:blipFill rotWithShape="0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9ACD896-991A-934F-89B9-076E2195F22F}"/>
              </a:ext>
            </a:extLst>
          </p:cNvPr>
          <p:cNvSpPr/>
          <p:nvPr/>
        </p:nvSpPr>
        <p:spPr>
          <a:xfrm>
            <a:off x="1603619" y="3367824"/>
            <a:ext cx="686288" cy="686288"/>
          </a:xfrm>
          <a:prstGeom prst="ellipse">
            <a:avLst/>
          </a:prstGeom>
          <a:blipFill rotWithShape="0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79CAF23-B46E-0A40-8DB2-FF9474E93EF7}"/>
              </a:ext>
            </a:extLst>
          </p:cNvPr>
          <p:cNvSpPr/>
          <p:nvPr/>
        </p:nvSpPr>
        <p:spPr>
          <a:xfrm>
            <a:off x="1603619" y="4190745"/>
            <a:ext cx="686288" cy="686288"/>
          </a:xfrm>
          <a:prstGeom prst="ellipse">
            <a:avLst/>
          </a:prstGeom>
          <a:blipFill rotWithShape="0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667D009-B9FF-254B-93A8-D5CF1C090E7E}"/>
              </a:ext>
            </a:extLst>
          </p:cNvPr>
          <p:cNvSpPr/>
          <p:nvPr/>
        </p:nvSpPr>
        <p:spPr>
          <a:xfrm>
            <a:off x="1397107" y="5014187"/>
            <a:ext cx="686288" cy="686288"/>
          </a:xfrm>
          <a:prstGeom prst="ellipse">
            <a:avLst/>
          </a:prstGeom>
          <a:blipFill rotWithShape="0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530800-0389-C04D-AD2B-D922B890BA90}"/>
              </a:ext>
            </a:extLst>
          </p:cNvPr>
          <p:cNvSpPr/>
          <p:nvPr/>
        </p:nvSpPr>
        <p:spPr>
          <a:xfrm>
            <a:off x="945491" y="5837629"/>
            <a:ext cx="686288" cy="686288"/>
          </a:xfrm>
          <a:prstGeom prst="ellipse">
            <a:avLst/>
          </a:prstGeom>
          <a:blipFill rotWithShape="0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ln>
            <a:solidFill>
              <a:srgbClr val="22384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933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11708</TotalTime>
  <Words>3766</Words>
  <Application>Microsoft Macintosh PowerPoint</Application>
  <PresentationFormat>Widescreen</PresentationFormat>
  <Paragraphs>1065</Paragraphs>
  <Slides>31</Slides>
  <Notes>22</Notes>
  <HiddenSlides>2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Tema do Office</vt:lpstr>
      <vt:lpstr>Apresentação do PowerPoint</vt:lpstr>
      <vt:lpstr>Bio</vt:lpstr>
      <vt:lpstr>Apresentação do PowerPoint</vt:lpstr>
      <vt:lpstr>Análise Exploratória univariada</vt:lpstr>
      <vt:lpstr>Análise Exploratória Multivariada</vt:lpstr>
      <vt:lpstr>Pré-processamentos  (tentativas)</vt:lpstr>
      <vt:lpstr>Apresentação do PowerPoint</vt:lpstr>
      <vt:lpstr>Alguns números</vt:lpstr>
      <vt:lpstr>Alguns números</vt:lpstr>
      <vt:lpstr>Apresentação do PowerPoint</vt:lpstr>
      <vt:lpstr>Apresentação do PowerPoint</vt:lpstr>
      <vt:lpstr>Feature Extraction com KNN</vt:lpstr>
      <vt:lpstr>Apresentação do PowerPoint</vt:lpstr>
      <vt:lpstr>Stage 1.1: XGBoost</vt:lpstr>
      <vt:lpstr>Stage 1.2: XGBoost</vt:lpstr>
      <vt:lpstr>Apresentação do PowerPoint</vt:lpstr>
      <vt:lpstr>Stage 2.1: AutoGluon SHAP</vt:lpstr>
      <vt:lpstr>Stage 2.2: CatBoost PseudoLabel</vt:lpstr>
      <vt:lpstr>Stage 2.3: CatBoost SHAP + KNN</vt:lpstr>
      <vt:lpstr>Stage 2.4: AutoGluon SHAP + KNN</vt:lpstr>
      <vt:lpstr>Apresentação do PowerPoint</vt:lpstr>
      <vt:lpstr>Stage 3.1: LightAutoML PseudoLabel + KNN</vt:lpstr>
      <vt:lpstr>Stage 3.2A e 3.2B: Autogluon PseudoLabel</vt:lpstr>
      <vt:lpstr>Stage 3.3A e 3.3B: LightAutoML PseudoLabel</vt:lpstr>
      <vt:lpstr>Apresentação do PowerPoint</vt:lpstr>
      <vt:lpstr>Stage 4: Blending</vt:lpstr>
      <vt:lpstr>Apresentação do PowerPoint</vt:lpstr>
      <vt:lpstr>Stage 5: AutoGluon + KNN + PseudoLabel</vt:lpstr>
      <vt:lpstr>Apresentação do PowerPoint</vt:lpstr>
      <vt:lpstr>Pensando no negócio...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Gomes, Fellipe C.</dc:creator>
  <cp:lastModifiedBy>Gomes, Fellipe C.</cp:lastModifiedBy>
  <cp:revision>27</cp:revision>
  <dcterms:created xsi:type="dcterms:W3CDTF">2021-10-09T19:53:20Z</dcterms:created>
  <dcterms:modified xsi:type="dcterms:W3CDTF">2021-10-21T22:23:04Z</dcterms:modified>
</cp:coreProperties>
</file>